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20"/>
  </p:notesMasterIdLst>
  <p:sldIdLst>
    <p:sldId id="272" r:id="rId2"/>
    <p:sldId id="258" r:id="rId3"/>
    <p:sldId id="259" r:id="rId4"/>
    <p:sldId id="287" r:id="rId5"/>
    <p:sldId id="260" r:id="rId6"/>
    <p:sldId id="263" r:id="rId7"/>
    <p:sldId id="286" r:id="rId8"/>
    <p:sldId id="262" r:id="rId9"/>
    <p:sldId id="293" r:id="rId10"/>
    <p:sldId id="295" r:id="rId11"/>
    <p:sldId id="289" r:id="rId12"/>
    <p:sldId id="273" r:id="rId13"/>
    <p:sldId id="282" r:id="rId14"/>
    <p:sldId id="296" r:id="rId15"/>
    <p:sldId id="298" r:id="rId16"/>
    <p:sldId id="284" r:id="rId17"/>
    <p:sldId id="283" r:id="rId18"/>
    <p:sldId id="280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F9876-7A14-488F-A9CA-CBBBC7B67A58}" type="datetimeFigureOut">
              <a:rPr lang="pt-BR" smtClean="0"/>
              <a:t>10/11/2018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F1940-570F-405F-B917-3D4BE69A9EC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8594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059C8-C829-4CC0-8907-A4D33B882537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921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ltGray">
          <a:xfrm>
            <a:off x="2" y="1"/>
            <a:ext cx="9143999" cy="5135431"/>
          </a:xfrm>
          <a:prstGeom prst="rect">
            <a:avLst/>
          </a:prstGeom>
          <a:solidFill>
            <a:schemeClr val="tx1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813043"/>
            <a:ext cx="8077200" cy="1216157"/>
          </a:xfrm>
        </p:spPr>
        <p:txBody>
          <a:bodyPr vert="horz" lIns="91440" tIns="0" rIns="45720" bIns="0" rtlCol="0" anchor="b">
            <a:normAutofit/>
          </a:bodyPr>
          <a:lstStyle>
            <a:lvl1pPr algn="l">
              <a:defRPr sz="4400" b="0" cap="none" spc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dirty="0"/>
              <a:t>Clique para editar o título mestre</a:t>
            </a:r>
            <a:endParaRPr kumimoji="0"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5253203"/>
            <a:ext cx="8077200" cy="539509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t-BR" dirty="0"/>
              <a:t>Clique para editar o estilo do subtítulo mestre</a:t>
            </a:r>
            <a:endParaRPr kumimoji="0" lang="en-US" dirty="0"/>
          </a:p>
        </p:txBody>
      </p:sp>
      <p:sp>
        <p:nvSpPr>
          <p:cNvPr id="10" name="Retângulo 9"/>
          <p:cNvSpPr/>
          <p:nvPr/>
        </p:nvSpPr>
        <p:spPr bwMode="invGray">
          <a:xfrm>
            <a:off x="0" y="5128335"/>
            <a:ext cx="9144000" cy="4572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38258"/>
            <a:ext cx="3456384" cy="321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546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0ED25271-6605-43FF-8E62-01DA1BBE9C0F}" type="datetimeFigureOut">
              <a:rPr lang="pt-BR">
                <a:solidFill>
                  <a:srgbClr val="C2D4E3"/>
                </a:solidFill>
              </a:rPr>
              <a:pPr/>
              <a:t>10/11/2018</a:t>
            </a:fld>
            <a:endParaRPr lang="pt-BR">
              <a:solidFill>
                <a:srgbClr val="C2D4E3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640598" y="6476999"/>
            <a:ext cx="5507719" cy="274320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srgbClr val="C2D4E3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fld id="{6864CC9D-070F-4586-9895-EE0CC53CE7BE}" type="slidenum">
              <a:rPr lang="pt-BR">
                <a:solidFill>
                  <a:srgbClr val="C2D4E3"/>
                </a:solidFill>
              </a:rPr>
              <a:pPr/>
              <a:t>‹#›</a:t>
            </a:fld>
            <a:endParaRPr lang="pt-BR">
              <a:solidFill>
                <a:srgbClr val="C2D4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521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tângulo 7"/>
          <p:cNvSpPr/>
          <p:nvPr/>
        </p:nvSpPr>
        <p:spPr bwMode="ltGray">
          <a:xfrm>
            <a:off x="6647689" y="0"/>
            <a:ext cx="2514601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0ED25271-6605-43FF-8E62-01DA1BBE9C0F}" type="datetimeFigureOut">
              <a:rPr lang="pt-BR">
                <a:solidFill>
                  <a:srgbClr val="C2D4E3"/>
                </a:solidFill>
              </a:rPr>
              <a:pPr/>
              <a:t>10/11/2018</a:t>
            </a:fld>
            <a:endParaRPr lang="pt-BR">
              <a:solidFill>
                <a:srgbClr val="C2D4E3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640597" y="6377460"/>
            <a:ext cx="3836404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srgbClr val="C2D4E3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fld id="{6864CC9D-070F-4586-9895-EE0CC53CE7BE}" type="slidenum">
              <a:rPr lang="pt-BR">
                <a:solidFill>
                  <a:srgbClr val="C2D4E3"/>
                </a:solidFill>
              </a:rPr>
              <a:pPr/>
              <a:t>‹#›</a:t>
            </a:fld>
            <a:endParaRPr lang="pt-BR">
              <a:solidFill>
                <a:srgbClr val="C2D4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836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96820"/>
            <a:ext cx="8229600" cy="4625609"/>
          </a:xfrm>
        </p:spPr>
        <p:txBody>
          <a:bodyPr/>
          <a:lstStyle/>
          <a:p>
            <a:pPr lvl="0" eaLnBrk="1" latinLnBrk="0" hangingPunct="1"/>
            <a:r>
              <a:rPr lang="pt-BR" dirty="0"/>
              <a:t>Clique para editar 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96178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ltGray">
          <a:xfrm>
            <a:off x="0" y="1"/>
            <a:ext cx="9144000" cy="5756116"/>
          </a:xfrm>
          <a:prstGeom prst="rect">
            <a:avLst/>
          </a:prstGeom>
          <a:solidFill>
            <a:schemeClr val="bg2">
              <a:lumMod val="50000"/>
            </a:schemeClr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tângulo 11"/>
          <p:cNvSpPr/>
          <p:nvPr/>
        </p:nvSpPr>
        <p:spPr bwMode="invGray">
          <a:xfrm>
            <a:off x="0" y="5733256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4005064"/>
            <a:ext cx="8013192" cy="1636776"/>
          </a:xfrm>
        </p:spPr>
        <p:txBody>
          <a:bodyPr vert="horz" lIns="91440" tIns="0" rIns="91440" bIns="0" rtlCol="0" anchor="b">
            <a:normAutofit/>
          </a:bodyPr>
          <a:lstStyle>
            <a:lvl1pPr algn="l">
              <a:defRPr sz="4400" b="0" cap="none" spc="0" baseline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dirty="0"/>
              <a:t>Clique para editar o título mestre</a:t>
            </a:r>
            <a:endParaRPr kumimoji="0"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79512" y="5829267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 b="1" cap="none" spc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564" y="111763"/>
            <a:ext cx="3648873" cy="341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7284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0ED25271-6605-43FF-8E62-01DA1BBE9C0F}" type="datetimeFigureOut">
              <a:rPr lang="pt-BR">
                <a:solidFill>
                  <a:srgbClr val="C2D4E3"/>
                </a:solidFill>
              </a:rPr>
              <a:pPr/>
              <a:t>10/11/2018</a:t>
            </a:fld>
            <a:endParaRPr lang="pt-BR">
              <a:solidFill>
                <a:srgbClr val="C2D4E3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640598" y="6476999"/>
            <a:ext cx="5507719" cy="274320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srgbClr val="C2D4E3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fld id="{6864CC9D-070F-4586-9895-EE0CC53CE7BE}" type="slidenum">
              <a:rPr lang="pt-BR">
                <a:solidFill>
                  <a:srgbClr val="C2D4E3"/>
                </a:solidFill>
              </a:rPr>
              <a:pPr/>
              <a:t>‹#›</a:t>
            </a:fld>
            <a:endParaRPr lang="pt-BR">
              <a:solidFill>
                <a:srgbClr val="C2D4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115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98988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7" y="1698988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7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0ED25271-6605-43FF-8E62-01DA1BBE9C0F}" type="datetimeFigureOut">
              <a:rPr lang="pt-BR">
                <a:solidFill>
                  <a:srgbClr val="C2D4E3"/>
                </a:solidFill>
              </a:rPr>
              <a:pPr/>
              <a:t>10/11/2018</a:t>
            </a:fld>
            <a:endParaRPr lang="pt-BR">
              <a:solidFill>
                <a:srgbClr val="C2D4E3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2640598" y="6476999"/>
            <a:ext cx="5507719" cy="274320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srgbClr val="C2D4E3"/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fld id="{6864CC9D-070F-4586-9895-EE0CC53CE7BE}" type="slidenum">
              <a:rPr lang="pt-BR">
                <a:solidFill>
                  <a:srgbClr val="C2D4E3"/>
                </a:solidFill>
              </a:rPr>
              <a:pPr/>
              <a:t>‹#›</a:t>
            </a:fld>
            <a:endParaRPr lang="pt-BR">
              <a:solidFill>
                <a:srgbClr val="C2D4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598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0ED25271-6605-43FF-8E62-01DA1BBE9C0F}" type="datetimeFigureOut">
              <a:rPr lang="pt-BR">
                <a:solidFill>
                  <a:srgbClr val="C2D4E3"/>
                </a:solidFill>
              </a:rPr>
              <a:pPr/>
              <a:t>10/11/2018</a:t>
            </a:fld>
            <a:endParaRPr lang="pt-BR">
              <a:solidFill>
                <a:srgbClr val="C2D4E3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640598" y="6476999"/>
            <a:ext cx="5507719" cy="274320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srgbClr val="C2D4E3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fld id="{6864CC9D-070F-4586-9895-EE0CC53CE7BE}" type="slidenum">
              <a:rPr lang="pt-BR">
                <a:solidFill>
                  <a:srgbClr val="C2D4E3"/>
                </a:solidFill>
              </a:rPr>
              <a:pPr/>
              <a:t>‹#›</a:t>
            </a:fld>
            <a:endParaRPr lang="pt-BR">
              <a:solidFill>
                <a:srgbClr val="C2D4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361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0ED25271-6605-43FF-8E62-01DA1BBE9C0F}" type="datetimeFigureOut">
              <a:rPr lang="pt-BR">
                <a:solidFill>
                  <a:srgbClr val="C2D4E3"/>
                </a:solidFill>
              </a:rPr>
              <a:pPr/>
              <a:t>10/11/2018</a:t>
            </a:fld>
            <a:endParaRPr lang="pt-BR">
              <a:solidFill>
                <a:srgbClr val="C2D4E3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2640598" y="6476999"/>
            <a:ext cx="5507719" cy="274320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srgbClr val="C2D4E3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fld id="{6864CC9D-070F-4586-9895-EE0CC53CE7BE}" type="slidenum">
              <a:rPr lang="pt-BR">
                <a:solidFill>
                  <a:srgbClr val="C2D4E3"/>
                </a:solidFill>
              </a:rPr>
              <a:pPr/>
              <a:t>‹#›</a:t>
            </a:fld>
            <a:endParaRPr lang="pt-BR">
              <a:solidFill>
                <a:srgbClr val="C2D4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136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19379" y="1743134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7838" y="1730019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0ED25271-6605-43FF-8E62-01DA1BBE9C0F}" type="datetimeFigureOut">
              <a:rPr lang="pt-BR">
                <a:solidFill>
                  <a:srgbClr val="C2D4E3"/>
                </a:solidFill>
              </a:rPr>
              <a:pPr/>
              <a:t>10/11/2018</a:t>
            </a:fld>
            <a:endParaRPr lang="pt-BR">
              <a:solidFill>
                <a:srgbClr val="C2D4E3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640598" y="6476999"/>
            <a:ext cx="5507719" cy="274320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srgbClr val="C2D4E3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fld id="{6864CC9D-070F-4586-9895-EE0CC53CE7BE}" type="slidenum">
              <a:rPr lang="pt-BR">
                <a:solidFill>
                  <a:srgbClr val="C2D4E3"/>
                </a:solidFill>
              </a:rPr>
              <a:pPr/>
              <a:t>‹#›</a:t>
            </a:fld>
            <a:endParaRPr lang="pt-BR">
              <a:solidFill>
                <a:srgbClr val="C2D4E3"/>
              </a:solidFill>
            </a:endParaRPr>
          </a:p>
        </p:txBody>
      </p:sp>
      <p:sp>
        <p:nvSpPr>
          <p:cNvPr id="12" name="Retângulo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tângulo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310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903807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t-BR" dirty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BR" dirty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  <a:prstGeom prst="rect">
            <a:avLst/>
          </a:prstGeom>
        </p:spPr>
        <p:txBody>
          <a:bodyPr/>
          <a:lstStyle/>
          <a:p>
            <a:fld id="{0ED25271-6605-43FF-8E62-01DA1BBE9C0F}" type="datetimeFigureOut">
              <a:rPr lang="pt-BR">
                <a:solidFill>
                  <a:srgbClr val="C2D4E3"/>
                </a:solidFill>
              </a:rPr>
              <a:pPr/>
              <a:t>10/11/2018</a:t>
            </a:fld>
            <a:endParaRPr lang="pt-BR">
              <a:solidFill>
                <a:srgbClr val="C2D4E3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tângulo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t-B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  <a:prstGeom prst="rect">
            <a:avLst/>
          </a:prstGeom>
        </p:spPr>
        <p:txBody>
          <a:bodyPr/>
          <a:lstStyle/>
          <a:p>
            <a:fld id="{6864CC9D-070F-4586-9895-EE0CC53CE7BE}" type="slidenum">
              <a:rPr lang="pt-BR">
                <a:solidFill>
                  <a:srgbClr val="C2D4E3"/>
                </a:solidFill>
              </a:rPr>
              <a:pPr/>
              <a:t>‹#›</a:t>
            </a:fld>
            <a:endParaRPr lang="pt-BR">
              <a:solidFill>
                <a:srgbClr val="C2D4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058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tângulo 6"/>
          <p:cNvSpPr/>
          <p:nvPr/>
        </p:nvSpPr>
        <p:spPr bwMode="ltGray">
          <a:xfrm>
            <a:off x="2" y="0"/>
            <a:ext cx="9143999" cy="1433733"/>
          </a:xfrm>
          <a:prstGeom prst="rect">
            <a:avLst/>
          </a:prstGeom>
          <a:solidFill>
            <a:srgbClr val="0F689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1251063"/>
          </a:xfrm>
          <a:prstGeom prst="rect">
            <a:avLst/>
          </a:prstGeom>
        </p:spPr>
        <p:txBody>
          <a:bodyPr vert="horz" lIns="91440" rIns="45720" rtlCol="0" anchor="ctr">
            <a:normAutofit/>
          </a:bodyPr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775193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pt-BR" dirty="0"/>
              <a:t>Clique para editar o texto mestre</a:t>
            </a:r>
          </a:p>
          <a:p>
            <a:pPr lvl="1" eaLnBrk="1" latinLnBrk="0" hangingPunct="1"/>
            <a:r>
              <a:rPr kumimoji="0" lang="pt-BR" dirty="0"/>
              <a:t>Segundo nível</a:t>
            </a:r>
          </a:p>
          <a:p>
            <a:pPr lvl="2" eaLnBrk="1" latinLnBrk="0" hangingPunct="1"/>
            <a:r>
              <a:rPr kumimoji="0" lang="pt-BR" dirty="0"/>
              <a:t>Terceiro nível</a:t>
            </a:r>
          </a:p>
          <a:p>
            <a:pPr lvl="3" eaLnBrk="1" latinLnBrk="0" hangingPunct="1"/>
            <a:r>
              <a:rPr kumimoji="0" lang="pt-BR" dirty="0"/>
              <a:t>Quarto nível</a:t>
            </a:r>
          </a:p>
          <a:p>
            <a:pPr lvl="4" eaLnBrk="1" latinLnBrk="0" hangingPunct="1"/>
            <a:r>
              <a:rPr kumimoji="0" lang="pt-BR" dirty="0"/>
              <a:t>Quinto nível</a:t>
            </a:r>
            <a:endParaRPr kumimoji="0" lang="en-US" dirty="0"/>
          </a:p>
        </p:txBody>
      </p:sp>
      <p:pic>
        <p:nvPicPr>
          <p:cNvPr id="4" name="Imagem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121554"/>
            <a:ext cx="709682" cy="60926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" y="6041405"/>
            <a:ext cx="1086775" cy="62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024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b="0" kern="1200" cap="none" spc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3725011"/>
            <a:ext cx="8077200" cy="1216157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effectLst/>
              </a:rPr>
              <a:t>Effects of a Multifaceted Intervention to Narrow the Evidence-Based Gap in the Treatment of Patients at High Cardiovascular Risk: The BRIDGE-Cardiovascular Prevention Cluster Randomized Trial</a:t>
            </a:r>
            <a:endParaRPr lang="pt-BR" sz="2400" b="1" dirty="0">
              <a:effectLst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27585" y="6070699"/>
            <a:ext cx="7704855" cy="598661"/>
          </a:xfrm>
        </p:spPr>
        <p:txBody>
          <a:bodyPr>
            <a:no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Otavio Berwanger (MD PhD) </a:t>
            </a:r>
            <a:r>
              <a:rPr lang="pt-BR" sz="2400" b="1" dirty="0" err="1">
                <a:latin typeface="Arial" pitchFamily="34" charset="0"/>
                <a:cs typeface="Arial" pitchFamily="34" charset="0"/>
              </a:rPr>
              <a:t>on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err="1">
                <a:latin typeface="Arial" pitchFamily="34" charset="0"/>
                <a:cs typeface="Arial" pitchFamily="34" charset="0"/>
              </a:rPr>
              <a:t>Behalf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err="1">
                <a:latin typeface="Arial" pitchFamily="34" charset="0"/>
                <a:cs typeface="Arial" pitchFamily="34" charset="0"/>
              </a:rPr>
              <a:t>of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err="1">
                <a:latin typeface="Arial" pitchFamily="34" charset="0"/>
                <a:cs typeface="Arial" pitchFamily="34" charset="0"/>
              </a:rPr>
              <a:t>Steering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err="1">
                <a:latin typeface="Arial" pitchFamily="34" charset="0"/>
                <a:cs typeface="Arial" pitchFamily="34" charset="0"/>
              </a:rPr>
              <a:t>Committee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pt-BR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b="1" dirty="0" err="1">
                <a:latin typeface="Arial" pitchFamily="34" charset="0"/>
                <a:cs typeface="Arial" pitchFamily="34" charset="0"/>
              </a:rPr>
              <a:t>Sponsor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: </a:t>
            </a:r>
            <a:r>
              <a:rPr lang="pt-BR" b="1" dirty="0" err="1">
                <a:latin typeface="Arial" pitchFamily="34" charset="0"/>
                <a:cs typeface="Arial" pitchFamily="34" charset="0"/>
              </a:rPr>
              <a:t>Amgen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 (</a:t>
            </a:r>
            <a:r>
              <a:rPr lang="pt-BR" b="1" dirty="0" err="1">
                <a:latin typeface="Arial" pitchFamily="34" charset="0"/>
                <a:cs typeface="Arial" pitchFamily="34" charset="0"/>
              </a:rPr>
              <a:t>Investigator-Initiated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err="1">
                <a:latin typeface="Arial" pitchFamily="34" charset="0"/>
                <a:cs typeface="Arial" pitchFamily="34" charset="0"/>
              </a:rPr>
              <a:t>Trial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98CD52-7297-4CB3-9D71-AC2043EC450E}"/>
              </a:ext>
            </a:extLst>
          </p:cNvPr>
          <p:cNvSpPr txBox="1"/>
          <p:nvPr/>
        </p:nvSpPr>
        <p:spPr>
          <a:xfrm>
            <a:off x="0" y="43717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Embargoed until 5:30 p.m. CT/6:30 p.m. ET Saturday, Nov. 10, 2018</a:t>
            </a:r>
          </a:p>
        </p:txBody>
      </p:sp>
    </p:spTree>
    <p:extLst>
      <p:ext uri="{BB962C8B-B14F-4D97-AF65-F5344CB8AC3E}">
        <p14:creationId xmlns:p14="http://schemas.microsoft.com/office/powerpoint/2010/main" val="2164491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-344008"/>
            <a:ext cx="8229600" cy="1252728"/>
          </a:xfrm>
        </p:spPr>
        <p:txBody>
          <a:bodyPr/>
          <a:lstStyle/>
          <a:p>
            <a:pPr algn="ctr"/>
            <a:r>
              <a:rPr lang="pt-BR" dirty="0"/>
              <a:t>Cluster </a:t>
            </a:r>
            <a:r>
              <a:rPr lang="pt-BR" dirty="0" err="1"/>
              <a:t>Baseline</a:t>
            </a:r>
            <a:r>
              <a:rPr lang="pt-BR" dirty="0"/>
              <a:t> </a:t>
            </a:r>
            <a:r>
              <a:rPr lang="pt-BR" dirty="0" err="1"/>
              <a:t>Characteristics</a:t>
            </a:r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056898"/>
              </p:ext>
            </p:extLst>
          </p:nvPr>
        </p:nvGraphicFramePr>
        <p:xfrm>
          <a:off x="467543" y="1486969"/>
          <a:ext cx="8640961" cy="6190503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36976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16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16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563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pt-BR" sz="2000" b="1" u="none" strike="noStrike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Characteristic</a:t>
                      </a:r>
                      <a:endParaRPr lang="pt-BR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792" marR="11792" marT="1179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Intervention</a:t>
                      </a:r>
                      <a:endParaRPr lang="pt-BR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792" marR="11792" marT="11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</a:t>
                      </a:r>
                      <a:endParaRPr lang="pt-BR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792" marR="11792" marT="1179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31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(n=18)</a:t>
                      </a:r>
                      <a:endParaRPr lang="pt-BR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792" marR="11792" marT="1179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(n=22)</a:t>
                      </a:r>
                      <a:endParaRPr lang="pt-BR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792" marR="11792" marT="1179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Specialty</a:t>
                      </a:r>
                      <a:endParaRPr lang="pt-BR" sz="2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pt-BR" sz="2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pt-BR" sz="2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i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Cardiology </a:t>
                      </a:r>
                      <a:endParaRPr lang="pt-BR" sz="2000" b="1" i="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 (77.8)</a:t>
                      </a:r>
                      <a:endParaRPr lang="pt-BR" sz="2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 (72.7)</a:t>
                      </a:r>
                      <a:endParaRPr lang="pt-BR" sz="2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i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Neurology </a:t>
                      </a:r>
                      <a:endParaRPr lang="pt-BR" sz="2000" b="1" i="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 (0)</a:t>
                      </a:r>
                      <a:endParaRPr lang="pt-BR" sz="2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(4.5)</a:t>
                      </a:r>
                      <a:endParaRPr lang="pt-BR" sz="2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i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Vascular surgery </a:t>
                      </a:r>
                      <a:endParaRPr lang="pt-BR" sz="2000" b="1" i="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(5.6)</a:t>
                      </a:r>
                      <a:endParaRPr lang="pt-BR" sz="2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(4.5)</a:t>
                      </a:r>
                      <a:endParaRPr lang="pt-BR" sz="2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i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Internal medicine </a:t>
                      </a:r>
                      <a:endParaRPr lang="pt-BR" sz="2000" b="1" i="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(5.6)</a:t>
                      </a:r>
                      <a:endParaRPr lang="pt-BR" sz="2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 (0)</a:t>
                      </a:r>
                      <a:endParaRPr lang="pt-BR" sz="2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i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Primary care unit</a:t>
                      </a:r>
                      <a:endParaRPr lang="pt-BR" sz="2000" b="1" i="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(11.1)</a:t>
                      </a:r>
                      <a:endParaRPr lang="pt-BR" sz="2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(18.2)</a:t>
                      </a:r>
                      <a:endParaRPr lang="pt-BR" sz="2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Teaching unit </a:t>
                      </a:r>
                      <a:endParaRPr lang="pt-BR" sz="2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 (72.2)</a:t>
                      </a:r>
                      <a:endParaRPr lang="pt-BR" sz="2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 (59.1)</a:t>
                      </a:r>
                      <a:endParaRPr lang="pt-BR" sz="2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Patient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volume 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per month,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median [IQR]</a:t>
                      </a:r>
                      <a:endParaRPr lang="pt-BR" sz="2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285 [150 - 550]</a:t>
                      </a:r>
                      <a:endParaRPr lang="pt-BR" sz="2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 [100 - 489]</a:t>
                      </a:r>
                      <a:endParaRPr lang="pt-BR" sz="2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Public units</a:t>
                      </a:r>
                      <a:endParaRPr lang="pt-BR" sz="2000" b="1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 (50.0)</a:t>
                      </a:r>
                      <a:endParaRPr lang="pt-BR" sz="2000" b="1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 (50.0)</a:t>
                      </a:r>
                      <a:endParaRPr lang="pt-BR" sz="2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Structured protocol for care and management of patients at high cardiovascular risk.</a:t>
                      </a:r>
                      <a:endParaRPr lang="pt-BR" sz="2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 (38.9)</a:t>
                      </a:r>
                      <a:endParaRPr lang="pt-BR" sz="2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 (50.0)</a:t>
                      </a:r>
                      <a:endParaRPr lang="pt-BR" sz="2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7536" marR="275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2000" b="1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7536" marR="275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7536" marR="27536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2000" b="1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7536" marR="275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2000" b="1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7536" marR="275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7536" marR="27536" marT="0" marB="0" anchor="ctr"/>
                </a:tc>
                <a:extLst>
                  <a:ext uri="{0D108BD9-81ED-4DB2-BD59-A6C34878D82A}">
                    <a16:rowId xmlns:a16="http://schemas.microsoft.com/office/drawing/2014/main" val="345165141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7536" marR="275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2000" b="1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7536" marR="275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7536" marR="27536" marT="0" marB="0" anchor="ctr"/>
                </a:tc>
                <a:extLst>
                  <a:ext uri="{0D108BD9-81ED-4DB2-BD59-A6C34878D82A}">
                    <a16:rowId xmlns:a16="http://schemas.microsoft.com/office/drawing/2014/main" val="42504764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7536" marR="275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2000" b="1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7536" marR="275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7536" marR="27536" marT="0" marB="0" anchor="ctr"/>
                </a:tc>
                <a:extLst>
                  <a:ext uri="{0D108BD9-81ED-4DB2-BD59-A6C34878D82A}">
                    <a16:rowId xmlns:a16="http://schemas.microsoft.com/office/drawing/2014/main" val="405462994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endParaRPr lang="pt-BR" sz="16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267" marR="592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pt-BR" sz="16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267" marR="592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pt-BR" sz="16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267" marR="59267" marT="0" marB="0" anchor="ctr"/>
                </a:tc>
                <a:extLst>
                  <a:ext uri="{0D108BD9-81ED-4DB2-BD59-A6C34878D82A}">
                    <a16:rowId xmlns:a16="http://schemas.microsoft.com/office/drawing/2014/main" val="3968709288"/>
                  </a:ext>
                </a:extLst>
              </a:tr>
            </a:tbl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1914912" y="6340678"/>
            <a:ext cx="6185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pt-BR" b="1" dirty="0" err="1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Baseline</a:t>
            </a:r>
            <a:r>
              <a:rPr lang="pt-BR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performance – </a:t>
            </a:r>
            <a:r>
              <a:rPr lang="pt-BR" b="1" dirty="0" err="1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primary</a:t>
            </a:r>
            <a:r>
              <a:rPr lang="pt-BR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err="1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endpoint</a:t>
            </a:r>
            <a:r>
              <a:rPr lang="pt-BR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: 52.3%</a:t>
            </a:r>
          </a:p>
        </p:txBody>
      </p:sp>
    </p:spTree>
    <p:extLst>
      <p:ext uri="{BB962C8B-B14F-4D97-AF65-F5344CB8AC3E}">
        <p14:creationId xmlns:p14="http://schemas.microsoft.com/office/powerpoint/2010/main" val="1942324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1411225" y="2343213"/>
            <a:ext cx="6105525" cy="4889500"/>
            <a:chOff x="1519240" y="1995884"/>
            <a:chExt cx="6105525" cy="4889500"/>
          </a:xfrm>
        </p:grpSpPr>
        <p:sp>
          <p:nvSpPr>
            <p:cNvPr id="149" name="Rectangle 77"/>
            <p:cNvSpPr>
              <a:spLocks noChangeArrowheads="1"/>
            </p:cNvSpPr>
            <p:nvPr/>
          </p:nvSpPr>
          <p:spPr bwMode="auto">
            <a:xfrm>
              <a:off x="5291140" y="3670696"/>
              <a:ext cx="937044" cy="1998663"/>
            </a:xfrm>
            <a:prstGeom prst="rect">
              <a:avLst/>
            </a:prstGeom>
            <a:solidFill>
              <a:srgbClr val="AD403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C2D4E3"/>
                </a:solidFill>
              </a:endParaRPr>
            </a:p>
          </p:txBody>
        </p:sp>
        <p:grpSp>
          <p:nvGrpSpPr>
            <p:cNvPr id="4" name="Group 4"/>
            <p:cNvGrpSpPr>
              <a:grpSpLocks noChangeAspect="1"/>
            </p:cNvGrpSpPr>
            <p:nvPr/>
          </p:nvGrpSpPr>
          <p:grpSpPr bwMode="auto">
            <a:xfrm>
              <a:off x="1519240" y="1995884"/>
              <a:ext cx="6105525" cy="4889500"/>
              <a:chOff x="957" y="1071"/>
              <a:chExt cx="3846" cy="3080"/>
            </a:xfrm>
          </p:grpSpPr>
          <p:sp>
            <p:nvSpPr>
              <p:cNvPr id="5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957" y="1071"/>
                <a:ext cx="3846" cy="3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rgbClr val="C2D4E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Line 16"/>
              <p:cNvSpPr>
                <a:spLocks noChangeShapeType="1"/>
              </p:cNvSpPr>
              <p:nvPr/>
            </p:nvSpPr>
            <p:spPr bwMode="auto">
              <a:xfrm>
                <a:off x="1382" y="3381"/>
                <a:ext cx="3373" cy="0"/>
              </a:xfrm>
              <a:prstGeom prst="line">
                <a:avLst/>
              </a:prstGeom>
              <a:noFill/>
              <a:ln w="12700" cap="flat">
                <a:solidFill>
                  <a:schemeClr val="tx2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rgbClr val="C2D4E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Line 22"/>
              <p:cNvSpPr>
                <a:spLocks noChangeShapeType="1"/>
              </p:cNvSpPr>
              <p:nvPr/>
            </p:nvSpPr>
            <p:spPr bwMode="auto">
              <a:xfrm>
                <a:off x="1382" y="2090"/>
                <a:ext cx="3373" cy="0"/>
              </a:xfrm>
              <a:prstGeom prst="line">
                <a:avLst/>
              </a:prstGeom>
              <a:noFill/>
              <a:ln w="12700" cap="flat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rgbClr val="C2D4E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Line 23"/>
              <p:cNvSpPr>
                <a:spLocks noChangeShapeType="1"/>
              </p:cNvSpPr>
              <p:nvPr/>
            </p:nvSpPr>
            <p:spPr bwMode="auto">
              <a:xfrm>
                <a:off x="1382" y="1873"/>
                <a:ext cx="3373" cy="0"/>
              </a:xfrm>
              <a:prstGeom prst="line">
                <a:avLst/>
              </a:prstGeom>
              <a:noFill/>
              <a:ln w="12700" cap="flat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rgbClr val="C2D4E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Line 24"/>
              <p:cNvSpPr>
                <a:spLocks noChangeShapeType="1"/>
              </p:cNvSpPr>
              <p:nvPr/>
            </p:nvSpPr>
            <p:spPr bwMode="auto">
              <a:xfrm>
                <a:off x="1382" y="1665"/>
                <a:ext cx="3373" cy="0"/>
              </a:xfrm>
              <a:prstGeom prst="line">
                <a:avLst/>
              </a:prstGeom>
              <a:noFill/>
              <a:ln w="12700" cap="flat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rgbClr val="C2D4E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Line 25"/>
              <p:cNvSpPr>
                <a:spLocks noChangeShapeType="1"/>
              </p:cNvSpPr>
              <p:nvPr/>
            </p:nvSpPr>
            <p:spPr bwMode="auto">
              <a:xfrm>
                <a:off x="1382" y="1448"/>
                <a:ext cx="3373" cy="0"/>
              </a:xfrm>
              <a:prstGeom prst="line">
                <a:avLst/>
              </a:prstGeom>
              <a:noFill/>
              <a:ln w="12700" cap="flat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rgbClr val="C2D4E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Line 26"/>
              <p:cNvSpPr>
                <a:spLocks noChangeShapeType="1"/>
              </p:cNvSpPr>
              <p:nvPr/>
            </p:nvSpPr>
            <p:spPr bwMode="auto">
              <a:xfrm>
                <a:off x="1382" y="1231"/>
                <a:ext cx="3373" cy="0"/>
              </a:xfrm>
              <a:prstGeom prst="line">
                <a:avLst/>
              </a:prstGeom>
              <a:noFill/>
              <a:ln w="12700" cap="flat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rgbClr val="C2D4E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Rectangle 30"/>
              <p:cNvSpPr>
                <a:spLocks noChangeArrowheads="1"/>
              </p:cNvSpPr>
              <p:nvPr/>
            </p:nvSpPr>
            <p:spPr bwMode="auto">
              <a:xfrm>
                <a:off x="3443" y="2190"/>
                <a:ext cx="412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pt-BR" altLang="pt-BR" b="1" dirty="0">
                    <a:solidFill>
                      <a:prstClr val="white"/>
                    </a:solidFill>
                  </a:rPr>
                  <a:t>58.7%</a:t>
                </a:r>
                <a:endParaRPr lang="pt-BR" altLang="pt-BR" sz="28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29" name="Rectangle 32"/>
              <p:cNvSpPr>
                <a:spLocks noChangeArrowheads="1"/>
              </p:cNvSpPr>
              <p:nvPr/>
            </p:nvSpPr>
            <p:spPr bwMode="auto">
              <a:xfrm>
                <a:off x="2106" y="1451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pt-BR" altLang="pt-BR" b="1" dirty="0">
                  <a:solidFill>
                    <a:srgbClr val="0F689F">
                      <a:lumMod val="75000"/>
                    </a:srgbClr>
                  </a:solidFill>
                </a:endParaRPr>
              </a:p>
            </p:txBody>
          </p:sp>
          <p:sp>
            <p:nvSpPr>
              <p:cNvPr id="230" name="Rectangle 33"/>
              <p:cNvSpPr>
                <a:spLocks noChangeArrowheads="1"/>
              </p:cNvSpPr>
              <p:nvPr/>
            </p:nvSpPr>
            <p:spPr bwMode="auto">
              <a:xfrm>
                <a:off x="1230" y="3341"/>
                <a:ext cx="54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pt-BR" altLang="pt-BR" sz="1200">
                    <a:solidFill>
                      <a:srgbClr val="0F689F">
                        <a:lumMod val="50000"/>
                      </a:srgbClr>
                    </a:solidFill>
                  </a:rPr>
                  <a:t>0</a:t>
                </a:r>
                <a:endParaRPr lang="pt-BR" altLang="pt-BR">
                  <a:solidFill>
                    <a:srgbClr val="0F689F">
                      <a:lumMod val="50000"/>
                    </a:srgbClr>
                  </a:solidFill>
                </a:endParaRPr>
              </a:p>
            </p:txBody>
          </p:sp>
          <p:sp>
            <p:nvSpPr>
              <p:cNvPr id="231" name="Rectangle 34"/>
              <p:cNvSpPr>
                <a:spLocks noChangeArrowheads="1"/>
              </p:cNvSpPr>
              <p:nvPr/>
            </p:nvSpPr>
            <p:spPr bwMode="auto">
              <a:xfrm>
                <a:off x="1182" y="3125"/>
                <a:ext cx="107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pt-BR" altLang="pt-BR" sz="1200">
                    <a:solidFill>
                      <a:srgbClr val="0F689F">
                        <a:lumMod val="50000"/>
                      </a:srgbClr>
                    </a:solidFill>
                  </a:rPr>
                  <a:t>10</a:t>
                </a:r>
                <a:endParaRPr lang="pt-BR" altLang="pt-BR">
                  <a:solidFill>
                    <a:srgbClr val="0F689F">
                      <a:lumMod val="50000"/>
                    </a:srgbClr>
                  </a:solidFill>
                </a:endParaRPr>
              </a:p>
            </p:txBody>
          </p:sp>
          <p:sp>
            <p:nvSpPr>
              <p:cNvPr id="232" name="Rectangle 35"/>
              <p:cNvSpPr>
                <a:spLocks noChangeArrowheads="1"/>
              </p:cNvSpPr>
              <p:nvPr/>
            </p:nvSpPr>
            <p:spPr bwMode="auto">
              <a:xfrm>
                <a:off x="1182" y="2908"/>
                <a:ext cx="107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pt-BR" altLang="pt-BR" sz="1200">
                    <a:solidFill>
                      <a:srgbClr val="0F689F">
                        <a:lumMod val="50000"/>
                      </a:srgbClr>
                    </a:solidFill>
                  </a:rPr>
                  <a:t>20</a:t>
                </a:r>
                <a:endParaRPr lang="pt-BR" altLang="pt-BR">
                  <a:solidFill>
                    <a:srgbClr val="0F689F">
                      <a:lumMod val="50000"/>
                    </a:srgbClr>
                  </a:solidFill>
                </a:endParaRPr>
              </a:p>
            </p:txBody>
          </p:sp>
          <p:sp>
            <p:nvSpPr>
              <p:cNvPr id="233" name="Rectangle 36"/>
              <p:cNvSpPr>
                <a:spLocks noChangeArrowheads="1"/>
              </p:cNvSpPr>
              <p:nvPr/>
            </p:nvSpPr>
            <p:spPr bwMode="auto">
              <a:xfrm>
                <a:off x="1182" y="2692"/>
                <a:ext cx="107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pt-BR" altLang="pt-BR" sz="1200">
                    <a:solidFill>
                      <a:srgbClr val="0F689F">
                        <a:lumMod val="50000"/>
                      </a:srgbClr>
                    </a:solidFill>
                  </a:rPr>
                  <a:t>30</a:t>
                </a:r>
                <a:endParaRPr lang="pt-BR" altLang="pt-BR">
                  <a:solidFill>
                    <a:srgbClr val="0F689F">
                      <a:lumMod val="50000"/>
                    </a:srgbClr>
                  </a:solidFill>
                </a:endParaRPr>
              </a:p>
            </p:txBody>
          </p:sp>
          <p:sp>
            <p:nvSpPr>
              <p:cNvPr id="234" name="Rectangle 37"/>
              <p:cNvSpPr>
                <a:spLocks noChangeArrowheads="1"/>
              </p:cNvSpPr>
              <p:nvPr/>
            </p:nvSpPr>
            <p:spPr bwMode="auto">
              <a:xfrm>
                <a:off x="1182" y="2483"/>
                <a:ext cx="107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pt-BR" altLang="pt-BR" sz="1200">
                    <a:solidFill>
                      <a:srgbClr val="0F689F">
                        <a:lumMod val="50000"/>
                      </a:srgbClr>
                    </a:solidFill>
                  </a:rPr>
                  <a:t>40</a:t>
                </a:r>
                <a:endParaRPr lang="pt-BR" altLang="pt-BR">
                  <a:solidFill>
                    <a:srgbClr val="0F689F">
                      <a:lumMod val="50000"/>
                    </a:srgbClr>
                  </a:solidFill>
                </a:endParaRPr>
              </a:p>
            </p:txBody>
          </p:sp>
          <p:sp>
            <p:nvSpPr>
              <p:cNvPr id="235" name="Rectangle 38"/>
              <p:cNvSpPr>
                <a:spLocks noChangeArrowheads="1"/>
              </p:cNvSpPr>
              <p:nvPr/>
            </p:nvSpPr>
            <p:spPr bwMode="auto">
              <a:xfrm>
                <a:off x="1182" y="2266"/>
                <a:ext cx="107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pt-BR" altLang="pt-BR" sz="1200">
                    <a:solidFill>
                      <a:srgbClr val="0F689F">
                        <a:lumMod val="50000"/>
                      </a:srgbClr>
                    </a:solidFill>
                  </a:rPr>
                  <a:t>50</a:t>
                </a:r>
                <a:endParaRPr lang="pt-BR" altLang="pt-BR">
                  <a:solidFill>
                    <a:srgbClr val="0F689F">
                      <a:lumMod val="50000"/>
                    </a:srgbClr>
                  </a:solidFill>
                </a:endParaRPr>
              </a:p>
            </p:txBody>
          </p:sp>
          <p:sp>
            <p:nvSpPr>
              <p:cNvPr id="236" name="Rectangle 39"/>
              <p:cNvSpPr>
                <a:spLocks noChangeArrowheads="1"/>
              </p:cNvSpPr>
              <p:nvPr/>
            </p:nvSpPr>
            <p:spPr bwMode="auto">
              <a:xfrm>
                <a:off x="1182" y="2050"/>
                <a:ext cx="107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pt-BR" altLang="pt-BR" sz="1200">
                    <a:solidFill>
                      <a:srgbClr val="0F689F">
                        <a:lumMod val="50000"/>
                      </a:srgbClr>
                    </a:solidFill>
                  </a:rPr>
                  <a:t>60</a:t>
                </a:r>
                <a:endParaRPr lang="pt-BR" altLang="pt-BR">
                  <a:solidFill>
                    <a:srgbClr val="0F689F">
                      <a:lumMod val="50000"/>
                    </a:srgbClr>
                  </a:solidFill>
                </a:endParaRPr>
              </a:p>
            </p:txBody>
          </p:sp>
          <p:sp>
            <p:nvSpPr>
              <p:cNvPr id="237" name="Rectangle 40"/>
              <p:cNvSpPr>
                <a:spLocks noChangeArrowheads="1"/>
              </p:cNvSpPr>
              <p:nvPr/>
            </p:nvSpPr>
            <p:spPr bwMode="auto">
              <a:xfrm>
                <a:off x="1182" y="1833"/>
                <a:ext cx="107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pt-BR" altLang="pt-BR" sz="1200">
                    <a:solidFill>
                      <a:srgbClr val="0F689F">
                        <a:lumMod val="50000"/>
                      </a:srgbClr>
                    </a:solidFill>
                  </a:rPr>
                  <a:t>70</a:t>
                </a:r>
                <a:endParaRPr lang="pt-BR" altLang="pt-BR">
                  <a:solidFill>
                    <a:srgbClr val="0F689F">
                      <a:lumMod val="50000"/>
                    </a:srgbClr>
                  </a:solidFill>
                </a:endParaRPr>
              </a:p>
            </p:txBody>
          </p:sp>
          <p:sp>
            <p:nvSpPr>
              <p:cNvPr id="238" name="Rectangle 41"/>
              <p:cNvSpPr>
                <a:spLocks noChangeArrowheads="1"/>
              </p:cNvSpPr>
              <p:nvPr/>
            </p:nvSpPr>
            <p:spPr bwMode="auto">
              <a:xfrm>
                <a:off x="1182" y="1625"/>
                <a:ext cx="107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pt-BR" altLang="pt-BR" sz="1200">
                    <a:solidFill>
                      <a:srgbClr val="0F689F">
                        <a:lumMod val="50000"/>
                      </a:srgbClr>
                    </a:solidFill>
                  </a:rPr>
                  <a:t>80</a:t>
                </a:r>
                <a:endParaRPr lang="pt-BR" altLang="pt-BR">
                  <a:solidFill>
                    <a:srgbClr val="0F689F">
                      <a:lumMod val="50000"/>
                    </a:srgbClr>
                  </a:solidFill>
                </a:endParaRPr>
              </a:p>
            </p:txBody>
          </p:sp>
          <p:sp>
            <p:nvSpPr>
              <p:cNvPr id="239" name="Rectangle 42"/>
              <p:cNvSpPr>
                <a:spLocks noChangeArrowheads="1"/>
              </p:cNvSpPr>
              <p:nvPr/>
            </p:nvSpPr>
            <p:spPr bwMode="auto">
              <a:xfrm>
                <a:off x="1182" y="1408"/>
                <a:ext cx="107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pt-BR" altLang="pt-BR" sz="1200">
                    <a:solidFill>
                      <a:srgbClr val="0F689F">
                        <a:lumMod val="50000"/>
                      </a:srgbClr>
                    </a:solidFill>
                  </a:rPr>
                  <a:t>90</a:t>
                </a:r>
                <a:endParaRPr lang="pt-BR" altLang="pt-BR">
                  <a:solidFill>
                    <a:srgbClr val="0F689F">
                      <a:lumMod val="50000"/>
                    </a:srgbClr>
                  </a:solidFill>
                </a:endParaRPr>
              </a:p>
            </p:txBody>
          </p:sp>
          <p:sp>
            <p:nvSpPr>
              <p:cNvPr id="240" name="Rectangle 43"/>
              <p:cNvSpPr>
                <a:spLocks noChangeArrowheads="1"/>
              </p:cNvSpPr>
              <p:nvPr/>
            </p:nvSpPr>
            <p:spPr bwMode="auto">
              <a:xfrm>
                <a:off x="1126" y="1192"/>
                <a:ext cx="161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pt-BR" altLang="pt-BR" sz="1200" dirty="0">
                    <a:solidFill>
                      <a:srgbClr val="0F689F">
                        <a:lumMod val="50000"/>
                      </a:srgbClr>
                    </a:solidFill>
                  </a:rPr>
                  <a:t>100</a:t>
                </a:r>
                <a:endParaRPr lang="pt-BR" altLang="pt-BR" dirty="0">
                  <a:solidFill>
                    <a:srgbClr val="0F689F">
                      <a:lumMod val="50000"/>
                    </a:srgbClr>
                  </a:solidFill>
                </a:endParaRPr>
              </a:p>
            </p:txBody>
          </p:sp>
          <p:sp>
            <p:nvSpPr>
              <p:cNvPr id="241" name="Rectangle 44"/>
              <p:cNvSpPr>
                <a:spLocks noChangeArrowheads="1"/>
              </p:cNvSpPr>
              <p:nvPr/>
            </p:nvSpPr>
            <p:spPr bwMode="auto">
              <a:xfrm>
                <a:off x="1636" y="3438"/>
                <a:ext cx="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pt-BR" altLang="pt-BR" sz="1400" dirty="0">
                  <a:solidFill>
                    <a:srgbClr val="0F689F">
                      <a:lumMod val="75000"/>
                    </a:srgbClr>
                  </a:solidFill>
                </a:endParaRPr>
              </a:p>
            </p:txBody>
          </p:sp>
          <p:sp>
            <p:nvSpPr>
              <p:cNvPr id="242" name="Rectangle 45"/>
              <p:cNvSpPr>
                <a:spLocks noChangeArrowheads="1"/>
              </p:cNvSpPr>
              <p:nvPr/>
            </p:nvSpPr>
            <p:spPr bwMode="auto">
              <a:xfrm rot="16200000">
                <a:off x="1088" y="2163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pt-BR" altLang="pt-BR" dirty="0">
                  <a:solidFill>
                    <a:srgbClr val="C2D4E3"/>
                  </a:solidFill>
                </a:endParaRPr>
              </a:p>
            </p:txBody>
          </p:sp>
          <p:sp>
            <p:nvSpPr>
              <p:cNvPr id="247" name="Rectangle 50"/>
              <p:cNvSpPr>
                <a:spLocks noChangeArrowheads="1"/>
              </p:cNvSpPr>
              <p:nvPr/>
            </p:nvSpPr>
            <p:spPr bwMode="auto">
              <a:xfrm>
                <a:off x="3494" y="3448"/>
                <a:ext cx="517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pt-BR" altLang="pt-BR" b="1" dirty="0" err="1">
                    <a:solidFill>
                      <a:srgbClr val="0F689F">
                        <a:lumMod val="75000"/>
                      </a:srgbClr>
                    </a:solidFill>
                  </a:rPr>
                  <a:t>Control</a:t>
                </a:r>
                <a:endParaRPr lang="pt-BR" altLang="pt-BR" sz="2800" b="1" dirty="0">
                  <a:solidFill>
                    <a:srgbClr val="0F689F">
                      <a:lumMod val="75000"/>
                    </a:srgbClr>
                  </a:solidFill>
                </a:endParaRPr>
              </a:p>
            </p:txBody>
          </p:sp>
          <p:sp>
            <p:nvSpPr>
              <p:cNvPr id="228" name="Rectangle 31"/>
              <p:cNvSpPr>
                <a:spLocks noChangeArrowheads="1"/>
              </p:cNvSpPr>
              <p:nvPr/>
            </p:nvSpPr>
            <p:spPr bwMode="auto">
              <a:xfrm>
                <a:off x="2177" y="2016"/>
                <a:ext cx="412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/>
                <a:r>
                  <a:rPr lang="pt-BR" altLang="pt-BR" b="1" dirty="0">
                    <a:solidFill>
                      <a:prstClr val="white"/>
                    </a:solidFill>
                  </a:rPr>
                  <a:t>73.5%</a:t>
                </a:r>
              </a:p>
            </p:txBody>
          </p:sp>
        </p:grpSp>
        <p:sp>
          <p:nvSpPr>
            <p:cNvPr id="42" name="Line 16"/>
            <p:cNvSpPr>
              <a:spLocks noChangeShapeType="1"/>
            </p:cNvSpPr>
            <p:nvPr/>
          </p:nvSpPr>
          <p:spPr bwMode="auto">
            <a:xfrm rot="16200000" flipV="1">
              <a:off x="456409" y="3925490"/>
              <a:ext cx="3475037" cy="1"/>
            </a:xfrm>
            <a:prstGeom prst="line">
              <a:avLst/>
            </a:prstGeom>
            <a:noFill/>
            <a:ln w="12700" cap="flat">
              <a:solidFill>
                <a:schemeClr val="tx2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C2D4E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err="1"/>
              <a:t>Primary</a:t>
            </a:r>
            <a:r>
              <a:rPr lang="pt-BR" dirty="0"/>
              <a:t> </a:t>
            </a:r>
            <a:r>
              <a:rPr lang="pt-BR" dirty="0" err="1"/>
              <a:t>Endpoint</a:t>
            </a:r>
            <a:endParaRPr lang="pt-BR" dirty="0"/>
          </a:p>
        </p:txBody>
      </p:sp>
      <p:sp>
        <p:nvSpPr>
          <p:cNvPr id="248" name="Retângulo 247"/>
          <p:cNvSpPr/>
          <p:nvPr/>
        </p:nvSpPr>
        <p:spPr>
          <a:xfrm rot="15994492">
            <a:off x="1382984" y="3553055"/>
            <a:ext cx="40454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400" b="1" dirty="0">
                <a:solidFill>
                  <a:srgbClr val="0F689F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%</a:t>
            </a:r>
            <a:endParaRPr lang="pt-BR" sz="1400" b="1" dirty="0">
              <a:solidFill>
                <a:srgbClr val="0F689F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95536" y="1561714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2000" b="1" dirty="0">
                <a:solidFill>
                  <a:srgbClr val="0F689F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</a:t>
            </a:r>
            <a:r>
              <a:rPr lang="pt-BR" altLang="pt-BR" sz="2000" b="1" dirty="0" err="1">
                <a:solidFill>
                  <a:srgbClr val="0F689F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adherence</a:t>
            </a:r>
            <a:r>
              <a:rPr lang="pt-BR" altLang="pt-BR" sz="2000" b="1" dirty="0">
                <a:solidFill>
                  <a:srgbClr val="0F689F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000" b="1" dirty="0" err="1">
                <a:solidFill>
                  <a:srgbClr val="0F689F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altLang="pt-BR" sz="2000" b="1" dirty="0">
                <a:solidFill>
                  <a:srgbClr val="0F689F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000" b="1" dirty="0" err="1">
                <a:solidFill>
                  <a:srgbClr val="0F689F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statins</a:t>
            </a:r>
            <a:r>
              <a:rPr lang="pt-BR" altLang="pt-BR" sz="2000" b="1" dirty="0">
                <a:solidFill>
                  <a:srgbClr val="0F689F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altLang="pt-BR" sz="2000" b="1" dirty="0" err="1">
                <a:solidFill>
                  <a:srgbClr val="0F689F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antiplatelet</a:t>
            </a:r>
            <a:r>
              <a:rPr lang="pt-BR" altLang="pt-BR" sz="2000" b="1" dirty="0">
                <a:solidFill>
                  <a:srgbClr val="0F689F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000" b="1" dirty="0" err="1">
                <a:solidFill>
                  <a:srgbClr val="0F689F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therapy</a:t>
            </a:r>
            <a:r>
              <a:rPr lang="pt-BR" altLang="pt-BR" sz="2000" b="1" dirty="0">
                <a:solidFill>
                  <a:srgbClr val="0F689F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pt-BR" altLang="pt-BR" sz="2000" b="1" dirty="0" err="1">
                <a:solidFill>
                  <a:srgbClr val="0F689F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altLang="pt-BR" sz="2000" b="1" dirty="0">
                <a:solidFill>
                  <a:srgbClr val="0F689F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000" b="1" dirty="0" err="1">
                <a:solidFill>
                  <a:srgbClr val="0F689F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ACEi</a:t>
            </a:r>
            <a:r>
              <a:rPr lang="pt-BR" altLang="pt-BR" sz="2000" b="1" dirty="0">
                <a:solidFill>
                  <a:srgbClr val="0F689F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000" b="1" dirty="0" err="1">
                <a:solidFill>
                  <a:srgbClr val="0F689F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pt-BR" altLang="pt-BR" sz="2000" b="1" dirty="0">
                <a:solidFill>
                  <a:srgbClr val="0F689F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ARB </a:t>
            </a:r>
            <a:r>
              <a:rPr lang="pt-BR" altLang="pt-BR" sz="2000" b="1" dirty="0" err="1">
                <a:solidFill>
                  <a:srgbClr val="0F689F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t-BR" altLang="pt-BR" sz="2000" b="1" dirty="0">
                <a:solidFill>
                  <a:srgbClr val="0F689F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pt-BR" altLang="pt-BR" sz="2000" b="1" dirty="0" err="1">
                <a:solidFill>
                  <a:srgbClr val="0F689F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r>
              <a:rPr lang="pt-BR" altLang="pt-BR" sz="2000" b="1" dirty="0">
                <a:solidFill>
                  <a:srgbClr val="0F689F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000" b="1" dirty="0" err="1">
                <a:solidFill>
                  <a:srgbClr val="0F689F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pt-BR" altLang="pt-BR" sz="2000" b="1" dirty="0">
                <a:solidFill>
                  <a:srgbClr val="0F689F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000" b="1" dirty="0" err="1">
                <a:solidFill>
                  <a:srgbClr val="0F689F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altLang="pt-BR" sz="2000" b="1" dirty="0">
                <a:solidFill>
                  <a:srgbClr val="0F689F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000" b="1" dirty="0" err="1">
                <a:solidFill>
                  <a:srgbClr val="0F689F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intervention</a:t>
            </a:r>
            <a:endParaRPr lang="pt-BR" altLang="pt-BR" sz="2400" b="1" dirty="0">
              <a:solidFill>
                <a:srgbClr val="0F689F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1979712" y="2627376"/>
            <a:ext cx="106201" cy="0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/>
          <p:cNvCxnSpPr/>
          <p:nvPr/>
        </p:nvCxnSpPr>
        <p:spPr>
          <a:xfrm>
            <a:off x="1979712" y="2970276"/>
            <a:ext cx="106201" cy="0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to 53"/>
          <p:cNvCxnSpPr/>
          <p:nvPr/>
        </p:nvCxnSpPr>
        <p:spPr>
          <a:xfrm>
            <a:off x="1979712" y="3310064"/>
            <a:ext cx="106201" cy="0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/>
          <p:cNvCxnSpPr/>
          <p:nvPr/>
        </p:nvCxnSpPr>
        <p:spPr>
          <a:xfrm>
            <a:off x="1979712" y="3644963"/>
            <a:ext cx="106201" cy="0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1979710" y="3987927"/>
            <a:ext cx="106201" cy="0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/>
          <p:cNvCxnSpPr/>
          <p:nvPr/>
        </p:nvCxnSpPr>
        <p:spPr>
          <a:xfrm>
            <a:off x="1979709" y="4332351"/>
            <a:ext cx="106201" cy="0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/>
          <p:cNvCxnSpPr/>
          <p:nvPr/>
        </p:nvCxnSpPr>
        <p:spPr>
          <a:xfrm>
            <a:off x="1970448" y="4676838"/>
            <a:ext cx="106201" cy="0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to 58"/>
          <p:cNvCxnSpPr/>
          <p:nvPr/>
        </p:nvCxnSpPr>
        <p:spPr>
          <a:xfrm>
            <a:off x="1970447" y="5017356"/>
            <a:ext cx="106201" cy="0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/>
          <p:cNvCxnSpPr/>
          <p:nvPr/>
        </p:nvCxnSpPr>
        <p:spPr>
          <a:xfrm>
            <a:off x="1970446" y="5351526"/>
            <a:ext cx="106201" cy="0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to 60"/>
          <p:cNvCxnSpPr/>
          <p:nvPr/>
        </p:nvCxnSpPr>
        <p:spPr>
          <a:xfrm>
            <a:off x="1970445" y="5702813"/>
            <a:ext cx="106201" cy="0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ixaDeTexto 45"/>
          <p:cNvSpPr txBox="1"/>
          <p:nvPr/>
        </p:nvSpPr>
        <p:spPr>
          <a:xfrm>
            <a:off x="1313457" y="6505599"/>
            <a:ext cx="6413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C2D4E3">
                    <a:lumMod val="10000"/>
                  </a:srgbClr>
                </a:solidFill>
                <a:latin typeface="Arial" pitchFamily="34" charset="0"/>
                <a:cs typeface="Arial" pitchFamily="34" charset="0"/>
              </a:rPr>
              <a:t>* DAPT </a:t>
            </a:r>
            <a:r>
              <a:rPr lang="pt-BR" sz="1400" dirty="0" err="1">
                <a:solidFill>
                  <a:srgbClr val="C2D4E3">
                    <a:lumMod val="10000"/>
                  </a:srgbClr>
                </a:solidFill>
                <a:latin typeface="Arial" pitchFamily="34" charset="0"/>
                <a:cs typeface="Arial" pitchFamily="34" charset="0"/>
              </a:rPr>
              <a:t>if</a:t>
            </a:r>
            <a:r>
              <a:rPr lang="pt-BR" sz="1400" dirty="0">
                <a:solidFill>
                  <a:srgbClr val="C2D4E3">
                    <a:lumMod val="1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400" dirty="0" err="1">
                <a:solidFill>
                  <a:srgbClr val="C2D4E3">
                    <a:lumMod val="10000"/>
                  </a:srgbClr>
                </a:solidFill>
                <a:latin typeface="Arial" pitchFamily="34" charset="0"/>
                <a:cs typeface="Arial" pitchFamily="34" charset="0"/>
              </a:rPr>
              <a:t>during</a:t>
            </a:r>
            <a:r>
              <a:rPr lang="pt-BR" sz="1400" dirty="0">
                <a:solidFill>
                  <a:srgbClr val="C2D4E3">
                    <a:lumMod val="1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400" dirty="0" err="1">
                <a:solidFill>
                  <a:srgbClr val="C2D4E3">
                    <a:lumMod val="10000"/>
                  </a:srgbClr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pt-BR" sz="1400" dirty="0">
                <a:solidFill>
                  <a:srgbClr val="C2D4E3">
                    <a:lumMod val="1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400" dirty="0" err="1">
                <a:solidFill>
                  <a:srgbClr val="C2D4E3">
                    <a:lumMod val="10000"/>
                  </a:srgbClr>
                </a:solidFill>
                <a:latin typeface="Arial" pitchFamily="34" charset="0"/>
                <a:cs typeface="Arial" pitchFamily="34" charset="0"/>
              </a:rPr>
              <a:t>first</a:t>
            </a:r>
            <a:r>
              <a:rPr lang="pt-BR" sz="1400" dirty="0">
                <a:solidFill>
                  <a:srgbClr val="C2D4E3">
                    <a:lumMod val="10000"/>
                  </a:srgbClr>
                </a:solidFill>
                <a:latin typeface="Arial" pitchFamily="34" charset="0"/>
                <a:cs typeface="Arial" pitchFamily="34" charset="0"/>
              </a:rPr>
              <a:t> 12 </a:t>
            </a:r>
            <a:r>
              <a:rPr lang="pt-BR" sz="1400" dirty="0" err="1">
                <a:solidFill>
                  <a:srgbClr val="C2D4E3">
                    <a:lumMod val="10000"/>
                  </a:srgbClr>
                </a:solidFill>
                <a:latin typeface="Arial" pitchFamily="34" charset="0"/>
                <a:cs typeface="Arial" pitchFamily="34" charset="0"/>
              </a:rPr>
              <a:t>months</a:t>
            </a:r>
            <a:r>
              <a:rPr lang="pt-BR" sz="1400" dirty="0">
                <a:solidFill>
                  <a:srgbClr val="C2D4E3">
                    <a:lumMod val="1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400" dirty="0" err="1">
                <a:solidFill>
                  <a:srgbClr val="C2D4E3">
                    <a:lumMod val="10000"/>
                  </a:srgbClr>
                </a:solidFill>
                <a:latin typeface="Arial" pitchFamily="34" charset="0"/>
                <a:cs typeface="Arial" pitchFamily="34" charset="0"/>
              </a:rPr>
              <a:t>post-ACS</a:t>
            </a:r>
            <a:r>
              <a:rPr lang="pt-BR" sz="1400" dirty="0">
                <a:solidFill>
                  <a:srgbClr val="C2D4E3">
                    <a:lumMod val="1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400" dirty="0" err="1">
                <a:solidFill>
                  <a:srgbClr val="C2D4E3">
                    <a:lumMod val="10000"/>
                  </a:srgbClr>
                </a:solidFill>
                <a:latin typeface="Arial" pitchFamily="34" charset="0"/>
                <a:cs typeface="Arial" pitchFamily="34" charset="0"/>
              </a:rPr>
              <a:t>or</a:t>
            </a:r>
            <a:r>
              <a:rPr lang="pt-BR" sz="1400" dirty="0">
                <a:solidFill>
                  <a:srgbClr val="C2D4E3">
                    <a:lumMod val="10000"/>
                  </a:srgbClr>
                </a:solidFill>
                <a:latin typeface="Arial" pitchFamily="34" charset="0"/>
                <a:cs typeface="Arial" pitchFamily="34" charset="0"/>
              </a:rPr>
              <a:t> post PCI </a:t>
            </a:r>
            <a:r>
              <a:rPr lang="pt-BR" sz="1400" dirty="0" err="1">
                <a:solidFill>
                  <a:srgbClr val="C2D4E3">
                    <a:lumMod val="10000"/>
                  </a:srgbClr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pt-BR" sz="1400" dirty="0">
                <a:solidFill>
                  <a:srgbClr val="C2D4E3">
                    <a:lumMod val="10000"/>
                  </a:srgbClr>
                </a:solidFill>
                <a:latin typeface="Arial" pitchFamily="34" charset="0"/>
                <a:cs typeface="Arial" pitchFamily="34" charset="0"/>
              </a:rPr>
              <a:t> DES</a:t>
            </a:r>
          </a:p>
        </p:txBody>
      </p:sp>
    </p:spTree>
    <p:extLst>
      <p:ext uri="{BB962C8B-B14F-4D97-AF65-F5344CB8AC3E}">
        <p14:creationId xmlns:p14="http://schemas.microsoft.com/office/powerpoint/2010/main" val="2164092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1411225" y="2343213"/>
            <a:ext cx="6105525" cy="4889500"/>
            <a:chOff x="1519240" y="1995884"/>
            <a:chExt cx="6105525" cy="4889500"/>
          </a:xfrm>
        </p:grpSpPr>
        <p:sp>
          <p:nvSpPr>
            <p:cNvPr id="148" name="Rectangle 78"/>
            <p:cNvSpPr>
              <a:spLocks noChangeArrowheads="1"/>
            </p:cNvSpPr>
            <p:nvPr/>
          </p:nvSpPr>
          <p:spPr bwMode="auto">
            <a:xfrm>
              <a:off x="3275856" y="3389421"/>
              <a:ext cx="936104" cy="2280227"/>
            </a:xfrm>
            <a:prstGeom prst="rect">
              <a:avLst/>
            </a:prstGeom>
            <a:solidFill>
              <a:srgbClr val="127CB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C2D4E3"/>
                </a:solidFill>
              </a:endParaRPr>
            </a:p>
          </p:txBody>
        </p:sp>
        <p:sp>
          <p:nvSpPr>
            <p:cNvPr id="149" name="Rectangle 77"/>
            <p:cNvSpPr>
              <a:spLocks noChangeArrowheads="1"/>
            </p:cNvSpPr>
            <p:nvPr/>
          </p:nvSpPr>
          <p:spPr bwMode="auto">
            <a:xfrm>
              <a:off x="5291140" y="3670696"/>
              <a:ext cx="937044" cy="1998663"/>
            </a:xfrm>
            <a:prstGeom prst="rect">
              <a:avLst/>
            </a:prstGeom>
            <a:solidFill>
              <a:srgbClr val="AD403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C2D4E3"/>
                </a:solidFill>
              </a:endParaRPr>
            </a:p>
          </p:txBody>
        </p:sp>
        <p:grpSp>
          <p:nvGrpSpPr>
            <p:cNvPr id="4" name="Group 4"/>
            <p:cNvGrpSpPr>
              <a:grpSpLocks noChangeAspect="1"/>
            </p:cNvGrpSpPr>
            <p:nvPr/>
          </p:nvGrpSpPr>
          <p:grpSpPr bwMode="auto">
            <a:xfrm>
              <a:off x="1519240" y="1995884"/>
              <a:ext cx="6105525" cy="4889500"/>
              <a:chOff x="957" y="1071"/>
              <a:chExt cx="3846" cy="3080"/>
            </a:xfrm>
          </p:grpSpPr>
          <p:sp>
            <p:nvSpPr>
              <p:cNvPr id="5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957" y="1071"/>
                <a:ext cx="3846" cy="3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rgbClr val="C2D4E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Line 16"/>
              <p:cNvSpPr>
                <a:spLocks noChangeShapeType="1"/>
              </p:cNvSpPr>
              <p:nvPr/>
            </p:nvSpPr>
            <p:spPr bwMode="auto">
              <a:xfrm>
                <a:off x="1382" y="3381"/>
                <a:ext cx="3373" cy="0"/>
              </a:xfrm>
              <a:prstGeom prst="line">
                <a:avLst/>
              </a:prstGeom>
              <a:noFill/>
              <a:ln w="12700" cap="flat">
                <a:solidFill>
                  <a:schemeClr val="tx2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rgbClr val="C2D4E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Line 22"/>
              <p:cNvSpPr>
                <a:spLocks noChangeShapeType="1"/>
              </p:cNvSpPr>
              <p:nvPr/>
            </p:nvSpPr>
            <p:spPr bwMode="auto">
              <a:xfrm>
                <a:off x="1382" y="2090"/>
                <a:ext cx="3373" cy="0"/>
              </a:xfrm>
              <a:prstGeom prst="line">
                <a:avLst/>
              </a:prstGeom>
              <a:noFill/>
              <a:ln w="12700" cap="flat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rgbClr val="C2D4E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Line 23"/>
              <p:cNvSpPr>
                <a:spLocks noChangeShapeType="1"/>
              </p:cNvSpPr>
              <p:nvPr/>
            </p:nvSpPr>
            <p:spPr bwMode="auto">
              <a:xfrm>
                <a:off x="1382" y="1873"/>
                <a:ext cx="3373" cy="0"/>
              </a:xfrm>
              <a:prstGeom prst="line">
                <a:avLst/>
              </a:prstGeom>
              <a:noFill/>
              <a:ln w="12700" cap="flat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rgbClr val="C2D4E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Line 24"/>
              <p:cNvSpPr>
                <a:spLocks noChangeShapeType="1"/>
              </p:cNvSpPr>
              <p:nvPr/>
            </p:nvSpPr>
            <p:spPr bwMode="auto">
              <a:xfrm>
                <a:off x="1382" y="1665"/>
                <a:ext cx="3373" cy="0"/>
              </a:xfrm>
              <a:prstGeom prst="line">
                <a:avLst/>
              </a:prstGeom>
              <a:noFill/>
              <a:ln w="12700" cap="flat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rgbClr val="C2D4E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Line 25"/>
              <p:cNvSpPr>
                <a:spLocks noChangeShapeType="1"/>
              </p:cNvSpPr>
              <p:nvPr/>
            </p:nvSpPr>
            <p:spPr bwMode="auto">
              <a:xfrm>
                <a:off x="1382" y="1448"/>
                <a:ext cx="3373" cy="0"/>
              </a:xfrm>
              <a:prstGeom prst="line">
                <a:avLst/>
              </a:prstGeom>
              <a:noFill/>
              <a:ln w="12700" cap="flat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rgbClr val="C2D4E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Line 26"/>
              <p:cNvSpPr>
                <a:spLocks noChangeShapeType="1"/>
              </p:cNvSpPr>
              <p:nvPr/>
            </p:nvSpPr>
            <p:spPr bwMode="auto">
              <a:xfrm>
                <a:off x="1382" y="1231"/>
                <a:ext cx="3373" cy="0"/>
              </a:xfrm>
              <a:prstGeom prst="line">
                <a:avLst/>
              </a:prstGeom>
              <a:noFill/>
              <a:ln w="12700" cap="flat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rgbClr val="C2D4E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Rectangle 30"/>
              <p:cNvSpPr>
                <a:spLocks noChangeArrowheads="1"/>
              </p:cNvSpPr>
              <p:nvPr/>
            </p:nvSpPr>
            <p:spPr bwMode="auto">
              <a:xfrm>
                <a:off x="3443" y="2190"/>
                <a:ext cx="412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pt-BR" altLang="pt-BR" b="1" dirty="0">
                    <a:solidFill>
                      <a:prstClr val="white"/>
                    </a:solidFill>
                  </a:rPr>
                  <a:t>58.7%</a:t>
                </a:r>
                <a:endParaRPr lang="pt-BR" altLang="pt-BR" sz="28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29" name="Rectangle 32"/>
              <p:cNvSpPr>
                <a:spLocks noChangeArrowheads="1"/>
              </p:cNvSpPr>
              <p:nvPr/>
            </p:nvSpPr>
            <p:spPr bwMode="auto">
              <a:xfrm>
                <a:off x="2106" y="1451"/>
                <a:ext cx="2248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pt-BR" altLang="pt-BR" b="1" dirty="0">
                    <a:solidFill>
                      <a:srgbClr val="0F689F">
                        <a:lumMod val="75000"/>
                      </a:srgbClr>
                    </a:solidFill>
                  </a:rPr>
                  <a:t>OR</a:t>
                </a:r>
                <a:r>
                  <a:rPr lang="pt-BR" altLang="pt-BR" b="1" baseline="-25000" dirty="0">
                    <a:solidFill>
                      <a:srgbClr val="0F689F">
                        <a:lumMod val="75000"/>
                      </a:srgbClr>
                    </a:solidFill>
                  </a:rPr>
                  <a:t>PA</a:t>
                </a:r>
                <a:r>
                  <a:rPr lang="pt-BR" altLang="pt-BR" b="1" dirty="0">
                    <a:solidFill>
                      <a:srgbClr val="0F689F">
                        <a:lumMod val="75000"/>
                      </a:srgbClr>
                    </a:solidFill>
                  </a:rPr>
                  <a:t> = 2.30 [1.14 </a:t>
                </a:r>
                <a:r>
                  <a:rPr lang="pt-BR" altLang="pt-BR" b="1" dirty="0" err="1">
                    <a:solidFill>
                      <a:srgbClr val="0F689F">
                        <a:lumMod val="75000"/>
                      </a:srgbClr>
                    </a:solidFill>
                  </a:rPr>
                  <a:t>to</a:t>
                </a:r>
                <a:r>
                  <a:rPr lang="pt-BR" altLang="pt-BR" b="1" dirty="0">
                    <a:solidFill>
                      <a:srgbClr val="0F689F">
                        <a:lumMod val="75000"/>
                      </a:srgbClr>
                    </a:solidFill>
                  </a:rPr>
                  <a:t> 4.64], p=0.01</a:t>
                </a:r>
              </a:p>
            </p:txBody>
          </p:sp>
          <p:sp>
            <p:nvSpPr>
              <p:cNvPr id="230" name="Rectangle 33"/>
              <p:cNvSpPr>
                <a:spLocks noChangeArrowheads="1"/>
              </p:cNvSpPr>
              <p:nvPr/>
            </p:nvSpPr>
            <p:spPr bwMode="auto">
              <a:xfrm>
                <a:off x="1230" y="3341"/>
                <a:ext cx="54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pt-BR" altLang="pt-BR" sz="1200">
                    <a:solidFill>
                      <a:srgbClr val="0F689F">
                        <a:lumMod val="50000"/>
                      </a:srgbClr>
                    </a:solidFill>
                  </a:rPr>
                  <a:t>0</a:t>
                </a:r>
                <a:endParaRPr lang="pt-BR" altLang="pt-BR">
                  <a:solidFill>
                    <a:srgbClr val="0F689F">
                      <a:lumMod val="50000"/>
                    </a:srgbClr>
                  </a:solidFill>
                </a:endParaRPr>
              </a:p>
            </p:txBody>
          </p:sp>
          <p:sp>
            <p:nvSpPr>
              <p:cNvPr id="231" name="Rectangle 34"/>
              <p:cNvSpPr>
                <a:spLocks noChangeArrowheads="1"/>
              </p:cNvSpPr>
              <p:nvPr/>
            </p:nvSpPr>
            <p:spPr bwMode="auto">
              <a:xfrm>
                <a:off x="1182" y="3125"/>
                <a:ext cx="107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pt-BR" altLang="pt-BR" sz="1200">
                    <a:solidFill>
                      <a:srgbClr val="0F689F">
                        <a:lumMod val="50000"/>
                      </a:srgbClr>
                    </a:solidFill>
                  </a:rPr>
                  <a:t>10</a:t>
                </a:r>
                <a:endParaRPr lang="pt-BR" altLang="pt-BR">
                  <a:solidFill>
                    <a:srgbClr val="0F689F">
                      <a:lumMod val="50000"/>
                    </a:srgbClr>
                  </a:solidFill>
                </a:endParaRPr>
              </a:p>
            </p:txBody>
          </p:sp>
          <p:sp>
            <p:nvSpPr>
              <p:cNvPr id="232" name="Rectangle 35"/>
              <p:cNvSpPr>
                <a:spLocks noChangeArrowheads="1"/>
              </p:cNvSpPr>
              <p:nvPr/>
            </p:nvSpPr>
            <p:spPr bwMode="auto">
              <a:xfrm>
                <a:off x="1182" y="2908"/>
                <a:ext cx="107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pt-BR" altLang="pt-BR" sz="1200">
                    <a:solidFill>
                      <a:srgbClr val="0F689F">
                        <a:lumMod val="50000"/>
                      </a:srgbClr>
                    </a:solidFill>
                  </a:rPr>
                  <a:t>20</a:t>
                </a:r>
                <a:endParaRPr lang="pt-BR" altLang="pt-BR">
                  <a:solidFill>
                    <a:srgbClr val="0F689F">
                      <a:lumMod val="50000"/>
                    </a:srgbClr>
                  </a:solidFill>
                </a:endParaRPr>
              </a:p>
            </p:txBody>
          </p:sp>
          <p:sp>
            <p:nvSpPr>
              <p:cNvPr id="233" name="Rectangle 36"/>
              <p:cNvSpPr>
                <a:spLocks noChangeArrowheads="1"/>
              </p:cNvSpPr>
              <p:nvPr/>
            </p:nvSpPr>
            <p:spPr bwMode="auto">
              <a:xfrm>
                <a:off x="1182" y="2692"/>
                <a:ext cx="107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pt-BR" altLang="pt-BR" sz="1200">
                    <a:solidFill>
                      <a:srgbClr val="0F689F">
                        <a:lumMod val="50000"/>
                      </a:srgbClr>
                    </a:solidFill>
                  </a:rPr>
                  <a:t>30</a:t>
                </a:r>
                <a:endParaRPr lang="pt-BR" altLang="pt-BR">
                  <a:solidFill>
                    <a:srgbClr val="0F689F">
                      <a:lumMod val="50000"/>
                    </a:srgbClr>
                  </a:solidFill>
                </a:endParaRPr>
              </a:p>
            </p:txBody>
          </p:sp>
          <p:sp>
            <p:nvSpPr>
              <p:cNvPr id="234" name="Rectangle 37"/>
              <p:cNvSpPr>
                <a:spLocks noChangeArrowheads="1"/>
              </p:cNvSpPr>
              <p:nvPr/>
            </p:nvSpPr>
            <p:spPr bwMode="auto">
              <a:xfrm>
                <a:off x="1182" y="2483"/>
                <a:ext cx="107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pt-BR" altLang="pt-BR" sz="1200">
                    <a:solidFill>
                      <a:srgbClr val="0F689F">
                        <a:lumMod val="50000"/>
                      </a:srgbClr>
                    </a:solidFill>
                  </a:rPr>
                  <a:t>40</a:t>
                </a:r>
                <a:endParaRPr lang="pt-BR" altLang="pt-BR">
                  <a:solidFill>
                    <a:srgbClr val="0F689F">
                      <a:lumMod val="50000"/>
                    </a:srgbClr>
                  </a:solidFill>
                </a:endParaRPr>
              </a:p>
            </p:txBody>
          </p:sp>
          <p:sp>
            <p:nvSpPr>
              <p:cNvPr id="235" name="Rectangle 38"/>
              <p:cNvSpPr>
                <a:spLocks noChangeArrowheads="1"/>
              </p:cNvSpPr>
              <p:nvPr/>
            </p:nvSpPr>
            <p:spPr bwMode="auto">
              <a:xfrm>
                <a:off x="1182" y="2266"/>
                <a:ext cx="107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pt-BR" altLang="pt-BR" sz="1200">
                    <a:solidFill>
                      <a:srgbClr val="0F689F">
                        <a:lumMod val="50000"/>
                      </a:srgbClr>
                    </a:solidFill>
                  </a:rPr>
                  <a:t>50</a:t>
                </a:r>
                <a:endParaRPr lang="pt-BR" altLang="pt-BR">
                  <a:solidFill>
                    <a:srgbClr val="0F689F">
                      <a:lumMod val="50000"/>
                    </a:srgbClr>
                  </a:solidFill>
                </a:endParaRPr>
              </a:p>
            </p:txBody>
          </p:sp>
          <p:sp>
            <p:nvSpPr>
              <p:cNvPr id="236" name="Rectangle 39"/>
              <p:cNvSpPr>
                <a:spLocks noChangeArrowheads="1"/>
              </p:cNvSpPr>
              <p:nvPr/>
            </p:nvSpPr>
            <p:spPr bwMode="auto">
              <a:xfrm>
                <a:off x="1182" y="2050"/>
                <a:ext cx="107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pt-BR" altLang="pt-BR" sz="1200">
                    <a:solidFill>
                      <a:srgbClr val="0F689F">
                        <a:lumMod val="50000"/>
                      </a:srgbClr>
                    </a:solidFill>
                  </a:rPr>
                  <a:t>60</a:t>
                </a:r>
                <a:endParaRPr lang="pt-BR" altLang="pt-BR">
                  <a:solidFill>
                    <a:srgbClr val="0F689F">
                      <a:lumMod val="50000"/>
                    </a:srgbClr>
                  </a:solidFill>
                </a:endParaRPr>
              </a:p>
            </p:txBody>
          </p:sp>
          <p:sp>
            <p:nvSpPr>
              <p:cNvPr id="237" name="Rectangle 40"/>
              <p:cNvSpPr>
                <a:spLocks noChangeArrowheads="1"/>
              </p:cNvSpPr>
              <p:nvPr/>
            </p:nvSpPr>
            <p:spPr bwMode="auto">
              <a:xfrm>
                <a:off x="1182" y="1833"/>
                <a:ext cx="107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pt-BR" altLang="pt-BR" sz="1200">
                    <a:solidFill>
                      <a:srgbClr val="0F689F">
                        <a:lumMod val="50000"/>
                      </a:srgbClr>
                    </a:solidFill>
                  </a:rPr>
                  <a:t>70</a:t>
                </a:r>
                <a:endParaRPr lang="pt-BR" altLang="pt-BR">
                  <a:solidFill>
                    <a:srgbClr val="0F689F">
                      <a:lumMod val="50000"/>
                    </a:srgbClr>
                  </a:solidFill>
                </a:endParaRPr>
              </a:p>
            </p:txBody>
          </p:sp>
          <p:sp>
            <p:nvSpPr>
              <p:cNvPr id="238" name="Rectangle 41"/>
              <p:cNvSpPr>
                <a:spLocks noChangeArrowheads="1"/>
              </p:cNvSpPr>
              <p:nvPr/>
            </p:nvSpPr>
            <p:spPr bwMode="auto">
              <a:xfrm>
                <a:off x="1182" y="1625"/>
                <a:ext cx="107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pt-BR" altLang="pt-BR" sz="1200">
                    <a:solidFill>
                      <a:srgbClr val="0F689F">
                        <a:lumMod val="50000"/>
                      </a:srgbClr>
                    </a:solidFill>
                  </a:rPr>
                  <a:t>80</a:t>
                </a:r>
                <a:endParaRPr lang="pt-BR" altLang="pt-BR">
                  <a:solidFill>
                    <a:srgbClr val="0F689F">
                      <a:lumMod val="50000"/>
                    </a:srgbClr>
                  </a:solidFill>
                </a:endParaRPr>
              </a:p>
            </p:txBody>
          </p:sp>
          <p:sp>
            <p:nvSpPr>
              <p:cNvPr id="239" name="Rectangle 42"/>
              <p:cNvSpPr>
                <a:spLocks noChangeArrowheads="1"/>
              </p:cNvSpPr>
              <p:nvPr/>
            </p:nvSpPr>
            <p:spPr bwMode="auto">
              <a:xfrm>
                <a:off x="1182" y="1408"/>
                <a:ext cx="107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pt-BR" altLang="pt-BR" sz="1200">
                    <a:solidFill>
                      <a:srgbClr val="0F689F">
                        <a:lumMod val="50000"/>
                      </a:srgbClr>
                    </a:solidFill>
                  </a:rPr>
                  <a:t>90</a:t>
                </a:r>
                <a:endParaRPr lang="pt-BR" altLang="pt-BR">
                  <a:solidFill>
                    <a:srgbClr val="0F689F">
                      <a:lumMod val="50000"/>
                    </a:srgbClr>
                  </a:solidFill>
                </a:endParaRPr>
              </a:p>
            </p:txBody>
          </p:sp>
          <p:sp>
            <p:nvSpPr>
              <p:cNvPr id="240" name="Rectangle 43"/>
              <p:cNvSpPr>
                <a:spLocks noChangeArrowheads="1"/>
              </p:cNvSpPr>
              <p:nvPr/>
            </p:nvSpPr>
            <p:spPr bwMode="auto">
              <a:xfrm>
                <a:off x="1126" y="1192"/>
                <a:ext cx="161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pt-BR" altLang="pt-BR" sz="1200" dirty="0">
                    <a:solidFill>
                      <a:srgbClr val="0F689F">
                        <a:lumMod val="50000"/>
                      </a:srgbClr>
                    </a:solidFill>
                  </a:rPr>
                  <a:t>100</a:t>
                </a:r>
                <a:endParaRPr lang="pt-BR" altLang="pt-BR" dirty="0">
                  <a:solidFill>
                    <a:srgbClr val="0F689F">
                      <a:lumMod val="50000"/>
                    </a:srgbClr>
                  </a:solidFill>
                </a:endParaRPr>
              </a:p>
            </p:txBody>
          </p:sp>
          <p:sp>
            <p:nvSpPr>
              <p:cNvPr id="241" name="Rectangle 44"/>
              <p:cNvSpPr>
                <a:spLocks noChangeArrowheads="1"/>
              </p:cNvSpPr>
              <p:nvPr/>
            </p:nvSpPr>
            <p:spPr bwMode="auto">
              <a:xfrm>
                <a:off x="1636" y="3438"/>
                <a:ext cx="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pt-BR" altLang="pt-BR" sz="1400" dirty="0">
                  <a:solidFill>
                    <a:srgbClr val="0F689F">
                      <a:lumMod val="75000"/>
                    </a:srgbClr>
                  </a:solidFill>
                </a:endParaRPr>
              </a:p>
            </p:txBody>
          </p:sp>
          <p:sp>
            <p:nvSpPr>
              <p:cNvPr id="242" name="Rectangle 45"/>
              <p:cNvSpPr>
                <a:spLocks noChangeArrowheads="1"/>
              </p:cNvSpPr>
              <p:nvPr/>
            </p:nvSpPr>
            <p:spPr bwMode="auto">
              <a:xfrm rot="16200000">
                <a:off x="1088" y="2163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pt-BR" altLang="pt-BR" dirty="0">
                  <a:solidFill>
                    <a:srgbClr val="C2D4E3"/>
                  </a:solidFill>
                </a:endParaRPr>
              </a:p>
            </p:txBody>
          </p:sp>
          <p:sp>
            <p:nvSpPr>
              <p:cNvPr id="246" name="Rectangle 49"/>
              <p:cNvSpPr>
                <a:spLocks noChangeArrowheads="1"/>
              </p:cNvSpPr>
              <p:nvPr/>
            </p:nvSpPr>
            <p:spPr bwMode="auto">
              <a:xfrm>
                <a:off x="2106" y="3438"/>
                <a:ext cx="832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pt-BR" altLang="pt-BR" b="1" dirty="0" err="1">
                    <a:solidFill>
                      <a:srgbClr val="0F689F">
                        <a:lumMod val="75000"/>
                      </a:srgbClr>
                    </a:solidFill>
                  </a:rPr>
                  <a:t>Intervention</a:t>
                </a:r>
                <a:endParaRPr lang="pt-BR" altLang="pt-BR" sz="2800" b="1" dirty="0">
                  <a:solidFill>
                    <a:srgbClr val="0F689F">
                      <a:lumMod val="75000"/>
                    </a:srgbClr>
                  </a:solidFill>
                </a:endParaRPr>
              </a:p>
            </p:txBody>
          </p:sp>
          <p:sp>
            <p:nvSpPr>
              <p:cNvPr id="247" name="Rectangle 50"/>
              <p:cNvSpPr>
                <a:spLocks noChangeArrowheads="1"/>
              </p:cNvSpPr>
              <p:nvPr/>
            </p:nvSpPr>
            <p:spPr bwMode="auto">
              <a:xfrm>
                <a:off x="3494" y="3448"/>
                <a:ext cx="517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pt-BR" altLang="pt-BR" b="1" dirty="0" err="1">
                    <a:solidFill>
                      <a:srgbClr val="0F689F">
                        <a:lumMod val="75000"/>
                      </a:srgbClr>
                    </a:solidFill>
                  </a:rPr>
                  <a:t>Control</a:t>
                </a:r>
                <a:endParaRPr lang="pt-BR" altLang="pt-BR" sz="2800" b="1" dirty="0">
                  <a:solidFill>
                    <a:srgbClr val="0F689F">
                      <a:lumMod val="75000"/>
                    </a:srgbClr>
                  </a:solidFill>
                </a:endParaRPr>
              </a:p>
            </p:txBody>
          </p:sp>
          <p:sp>
            <p:nvSpPr>
              <p:cNvPr id="228" name="Rectangle 31"/>
              <p:cNvSpPr>
                <a:spLocks noChangeArrowheads="1"/>
              </p:cNvSpPr>
              <p:nvPr/>
            </p:nvSpPr>
            <p:spPr bwMode="auto">
              <a:xfrm>
                <a:off x="2177" y="2016"/>
                <a:ext cx="412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/>
                <a:r>
                  <a:rPr lang="pt-BR" altLang="pt-BR" b="1" dirty="0">
                    <a:solidFill>
                      <a:prstClr val="white"/>
                    </a:solidFill>
                  </a:rPr>
                  <a:t>73.5%</a:t>
                </a:r>
              </a:p>
            </p:txBody>
          </p:sp>
        </p:grpSp>
        <p:sp>
          <p:nvSpPr>
            <p:cNvPr id="42" name="Line 16"/>
            <p:cNvSpPr>
              <a:spLocks noChangeShapeType="1"/>
            </p:cNvSpPr>
            <p:nvPr/>
          </p:nvSpPr>
          <p:spPr bwMode="auto">
            <a:xfrm rot="16200000" flipV="1">
              <a:off x="456409" y="3925490"/>
              <a:ext cx="3475037" cy="1"/>
            </a:xfrm>
            <a:prstGeom prst="line">
              <a:avLst/>
            </a:prstGeom>
            <a:noFill/>
            <a:ln w="12700" cap="flat">
              <a:solidFill>
                <a:schemeClr val="tx2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C2D4E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err="1"/>
              <a:t>Primary</a:t>
            </a:r>
            <a:r>
              <a:rPr lang="pt-BR" dirty="0"/>
              <a:t> </a:t>
            </a:r>
            <a:r>
              <a:rPr lang="pt-BR" dirty="0" err="1"/>
              <a:t>Endpoint</a:t>
            </a:r>
            <a:endParaRPr lang="pt-BR" dirty="0"/>
          </a:p>
        </p:txBody>
      </p:sp>
      <p:sp>
        <p:nvSpPr>
          <p:cNvPr id="248" name="Retângulo 247"/>
          <p:cNvSpPr/>
          <p:nvPr/>
        </p:nvSpPr>
        <p:spPr>
          <a:xfrm rot="15994492">
            <a:off x="1382984" y="3553055"/>
            <a:ext cx="40454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400" b="1" dirty="0">
                <a:solidFill>
                  <a:srgbClr val="0F689F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%</a:t>
            </a:r>
            <a:endParaRPr lang="pt-BR" sz="1400" b="1" dirty="0">
              <a:solidFill>
                <a:srgbClr val="0F689F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3995936" y="3573016"/>
            <a:ext cx="1584176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395536" y="1561714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2000" b="1" dirty="0">
                <a:solidFill>
                  <a:srgbClr val="0F689F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</a:t>
            </a:r>
            <a:r>
              <a:rPr lang="pt-BR" altLang="pt-BR" sz="2000" b="1" dirty="0" err="1">
                <a:solidFill>
                  <a:srgbClr val="0F689F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adherence</a:t>
            </a:r>
            <a:r>
              <a:rPr lang="pt-BR" altLang="pt-BR" sz="2000" b="1" dirty="0">
                <a:solidFill>
                  <a:srgbClr val="0F689F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000" b="1" dirty="0" err="1">
                <a:solidFill>
                  <a:srgbClr val="0F689F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altLang="pt-BR" sz="2000" b="1" dirty="0">
                <a:solidFill>
                  <a:srgbClr val="0F689F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000" b="1" dirty="0" err="1">
                <a:solidFill>
                  <a:srgbClr val="0F689F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statins</a:t>
            </a:r>
            <a:r>
              <a:rPr lang="pt-BR" altLang="pt-BR" sz="2000" b="1" dirty="0">
                <a:solidFill>
                  <a:srgbClr val="0F689F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altLang="pt-BR" sz="2000" b="1" dirty="0" err="1">
                <a:solidFill>
                  <a:srgbClr val="0F689F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antiplatelet</a:t>
            </a:r>
            <a:r>
              <a:rPr lang="pt-BR" altLang="pt-BR" sz="2000" b="1" dirty="0">
                <a:solidFill>
                  <a:srgbClr val="0F689F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000" b="1" dirty="0" err="1">
                <a:solidFill>
                  <a:srgbClr val="0F689F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therapy</a:t>
            </a:r>
            <a:r>
              <a:rPr lang="pt-BR" altLang="pt-BR" sz="2000" b="1" dirty="0">
                <a:solidFill>
                  <a:srgbClr val="0F689F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pt-BR" altLang="pt-BR" sz="2000" b="1" dirty="0" err="1">
                <a:solidFill>
                  <a:srgbClr val="0F689F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altLang="pt-BR" sz="2000" b="1" dirty="0">
                <a:solidFill>
                  <a:srgbClr val="0F689F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000" b="1" dirty="0" err="1">
                <a:solidFill>
                  <a:srgbClr val="0F689F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ACEi</a:t>
            </a:r>
            <a:r>
              <a:rPr lang="pt-BR" altLang="pt-BR" sz="2000" b="1" dirty="0">
                <a:solidFill>
                  <a:srgbClr val="0F689F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000" b="1" dirty="0" err="1">
                <a:solidFill>
                  <a:srgbClr val="0F689F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pt-BR" altLang="pt-BR" sz="2000" b="1" dirty="0">
                <a:solidFill>
                  <a:srgbClr val="0F689F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ARB </a:t>
            </a:r>
            <a:r>
              <a:rPr lang="pt-BR" altLang="pt-BR" sz="2000" b="1" dirty="0" err="1">
                <a:solidFill>
                  <a:srgbClr val="0F689F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t-BR" altLang="pt-BR" sz="2000" b="1" dirty="0">
                <a:solidFill>
                  <a:srgbClr val="0F689F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pt-BR" altLang="pt-BR" sz="2000" b="1" dirty="0" err="1">
                <a:solidFill>
                  <a:srgbClr val="0F689F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r>
              <a:rPr lang="pt-BR" altLang="pt-BR" sz="2000" b="1" dirty="0">
                <a:solidFill>
                  <a:srgbClr val="0F689F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000" b="1" dirty="0" err="1">
                <a:solidFill>
                  <a:srgbClr val="0F689F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pt-BR" altLang="pt-BR" sz="2000" b="1" dirty="0">
                <a:solidFill>
                  <a:srgbClr val="0F689F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000" b="1" dirty="0" err="1">
                <a:solidFill>
                  <a:srgbClr val="0F689F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altLang="pt-BR" sz="2000" b="1" dirty="0">
                <a:solidFill>
                  <a:srgbClr val="0F689F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000" b="1" dirty="0" err="1">
                <a:solidFill>
                  <a:srgbClr val="0F689F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intervention</a:t>
            </a:r>
            <a:endParaRPr lang="pt-BR" altLang="pt-BR" sz="2400" b="1" dirty="0">
              <a:solidFill>
                <a:srgbClr val="0F689F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1979712" y="2627376"/>
            <a:ext cx="106201" cy="0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/>
          <p:cNvCxnSpPr/>
          <p:nvPr/>
        </p:nvCxnSpPr>
        <p:spPr>
          <a:xfrm>
            <a:off x="1979712" y="2970276"/>
            <a:ext cx="106201" cy="0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to 53"/>
          <p:cNvCxnSpPr/>
          <p:nvPr/>
        </p:nvCxnSpPr>
        <p:spPr>
          <a:xfrm>
            <a:off x="1979712" y="3310064"/>
            <a:ext cx="106201" cy="0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/>
          <p:cNvCxnSpPr/>
          <p:nvPr/>
        </p:nvCxnSpPr>
        <p:spPr>
          <a:xfrm>
            <a:off x="1979712" y="3644963"/>
            <a:ext cx="106201" cy="0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1979710" y="3987927"/>
            <a:ext cx="106201" cy="0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/>
          <p:cNvCxnSpPr/>
          <p:nvPr/>
        </p:nvCxnSpPr>
        <p:spPr>
          <a:xfrm>
            <a:off x="1979709" y="4332351"/>
            <a:ext cx="106201" cy="0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/>
          <p:cNvCxnSpPr/>
          <p:nvPr/>
        </p:nvCxnSpPr>
        <p:spPr>
          <a:xfrm>
            <a:off x="1970448" y="4676838"/>
            <a:ext cx="106201" cy="0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to 58"/>
          <p:cNvCxnSpPr/>
          <p:nvPr/>
        </p:nvCxnSpPr>
        <p:spPr>
          <a:xfrm>
            <a:off x="1970447" y="5017356"/>
            <a:ext cx="106201" cy="0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/>
          <p:cNvCxnSpPr/>
          <p:nvPr/>
        </p:nvCxnSpPr>
        <p:spPr>
          <a:xfrm>
            <a:off x="1970446" y="5351526"/>
            <a:ext cx="106201" cy="0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to 60"/>
          <p:cNvCxnSpPr/>
          <p:nvPr/>
        </p:nvCxnSpPr>
        <p:spPr>
          <a:xfrm>
            <a:off x="1970445" y="5702813"/>
            <a:ext cx="106201" cy="0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ixaDeTexto 45"/>
          <p:cNvSpPr txBox="1"/>
          <p:nvPr/>
        </p:nvSpPr>
        <p:spPr>
          <a:xfrm>
            <a:off x="1313457" y="6505599"/>
            <a:ext cx="6413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* DAPT </a:t>
            </a:r>
            <a:r>
              <a:rPr lang="pt-BR" sz="1400" dirty="0" err="1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if</a:t>
            </a:r>
            <a:r>
              <a:rPr lang="pt-BR" sz="1400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during</a:t>
            </a:r>
            <a:r>
              <a:rPr lang="pt-BR" sz="1400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pt-BR" sz="1400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first</a:t>
            </a:r>
            <a:r>
              <a:rPr lang="pt-BR" sz="1400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12 </a:t>
            </a:r>
            <a:r>
              <a:rPr lang="pt-BR" sz="1400" dirty="0" err="1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months</a:t>
            </a:r>
            <a:r>
              <a:rPr lang="pt-BR" sz="1400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post-ACS</a:t>
            </a:r>
            <a:r>
              <a:rPr lang="pt-BR" sz="1400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or</a:t>
            </a:r>
            <a:r>
              <a:rPr lang="pt-BR" sz="1400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post PCI </a:t>
            </a:r>
            <a:r>
              <a:rPr lang="pt-BR" sz="1400" dirty="0" err="1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pt-BR" sz="1400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DES</a:t>
            </a:r>
          </a:p>
        </p:txBody>
      </p:sp>
    </p:spTree>
    <p:extLst>
      <p:ext uri="{BB962C8B-B14F-4D97-AF65-F5344CB8AC3E}">
        <p14:creationId xmlns:p14="http://schemas.microsoft.com/office/powerpoint/2010/main" val="4165839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err="1"/>
              <a:t>Secondary</a:t>
            </a:r>
            <a:r>
              <a:rPr lang="pt-BR" dirty="0"/>
              <a:t> </a:t>
            </a:r>
            <a:r>
              <a:rPr lang="pt-BR" dirty="0" err="1"/>
              <a:t>Endpoints</a:t>
            </a:r>
            <a:endParaRPr lang="pt-BR" dirty="0"/>
          </a:p>
        </p:txBody>
      </p:sp>
      <p:grpSp>
        <p:nvGrpSpPr>
          <p:cNvPr id="16" name="Grupo 15"/>
          <p:cNvGrpSpPr/>
          <p:nvPr/>
        </p:nvGrpSpPr>
        <p:grpSpPr>
          <a:xfrm>
            <a:off x="211733" y="1768945"/>
            <a:ext cx="8394701" cy="4424363"/>
            <a:chOff x="235645" y="1616077"/>
            <a:chExt cx="8394701" cy="4424363"/>
          </a:xfrm>
        </p:grpSpPr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1180211" y="5443540"/>
              <a:ext cx="93455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pt-BR" altLang="pt-BR" sz="1400" dirty="0" err="1">
                  <a:solidFill>
                    <a:srgbClr val="0F689F">
                      <a:lumMod val="75000"/>
                    </a:srgbClr>
                  </a:solidFill>
                </a:rPr>
                <a:t>Intervention</a:t>
              </a:r>
              <a:endParaRPr lang="pt-BR" altLang="pt-BR" sz="2000" dirty="0">
                <a:solidFill>
                  <a:srgbClr val="0F689F">
                    <a:lumMod val="75000"/>
                  </a:srgbClr>
                </a:solidFill>
              </a:endParaRPr>
            </a:p>
          </p:txBody>
        </p:sp>
        <p:sp>
          <p:nvSpPr>
            <p:cNvPr id="51" name="Rectangle 49"/>
            <p:cNvSpPr>
              <a:spLocks noChangeArrowheads="1"/>
            </p:cNvSpPr>
            <p:nvPr/>
          </p:nvSpPr>
          <p:spPr bwMode="auto">
            <a:xfrm>
              <a:off x="2339752" y="5443540"/>
              <a:ext cx="57708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pt-BR" altLang="pt-BR" sz="1400" dirty="0" err="1">
                  <a:solidFill>
                    <a:srgbClr val="0F689F">
                      <a:lumMod val="75000"/>
                    </a:srgbClr>
                  </a:solidFill>
                </a:rPr>
                <a:t>Control</a:t>
              </a:r>
              <a:endParaRPr lang="pt-BR" altLang="pt-BR" sz="1400" dirty="0">
                <a:solidFill>
                  <a:srgbClr val="0F689F">
                    <a:lumMod val="75000"/>
                  </a:srgbClr>
                </a:solidFill>
              </a:endParaRPr>
            </a:p>
          </p:txBody>
        </p:sp>
        <p:sp>
          <p:nvSpPr>
            <p:cNvPr id="52" name="Rectangle 49"/>
            <p:cNvSpPr>
              <a:spLocks noChangeArrowheads="1"/>
            </p:cNvSpPr>
            <p:nvPr/>
          </p:nvSpPr>
          <p:spPr bwMode="auto">
            <a:xfrm>
              <a:off x="3851920" y="5443540"/>
              <a:ext cx="93455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pt-BR" altLang="pt-BR" sz="1400" dirty="0" err="1">
                  <a:solidFill>
                    <a:srgbClr val="0F689F">
                      <a:lumMod val="75000"/>
                    </a:srgbClr>
                  </a:solidFill>
                </a:rPr>
                <a:t>Intervention</a:t>
              </a:r>
              <a:endParaRPr lang="pt-BR" altLang="pt-BR" sz="2000" dirty="0">
                <a:solidFill>
                  <a:srgbClr val="0F689F">
                    <a:lumMod val="75000"/>
                  </a:srgbClr>
                </a:solidFill>
              </a:endParaRPr>
            </a:p>
          </p:txBody>
        </p:sp>
        <p:sp>
          <p:nvSpPr>
            <p:cNvPr id="53" name="Rectangle 49"/>
            <p:cNvSpPr>
              <a:spLocks noChangeArrowheads="1"/>
            </p:cNvSpPr>
            <p:nvPr/>
          </p:nvSpPr>
          <p:spPr bwMode="auto">
            <a:xfrm>
              <a:off x="5076056" y="5443540"/>
              <a:ext cx="57708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pt-BR" altLang="pt-BR" sz="1400" dirty="0" err="1">
                  <a:solidFill>
                    <a:srgbClr val="0F689F">
                      <a:lumMod val="75000"/>
                    </a:srgbClr>
                  </a:solidFill>
                </a:rPr>
                <a:t>Control</a:t>
              </a:r>
              <a:endParaRPr lang="pt-BR" altLang="pt-BR" sz="1400" dirty="0">
                <a:solidFill>
                  <a:srgbClr val="0F689F">
                    <a:lumMod val="75000"/>
                  </a:srgbClr>
                </a:solidFill>
              </a:endParaRPr>
            </a:p>
          </p:txBody>
        </p:sp>
        <p:sp>
          <p:nvSpPr>
            <p:cNvPr id="54" name="Rectangle 49"/>
            <p:cNvSpPr>
              <a:spLocks noChangeArrowheads="1"/>
            </p:cNvSpPr>
            <p:nvPr/>
          </p:nvSpPr>
          <p:spPr bwMode="auto">
            <a:xfrm>
              <a:off x="6506616" y="5487990"/>
              <a:ext cx="93455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pt-BR" altLang="pt-BR" sz="1400" dirty="0" err="1">
                  <a:solidFill>
                    <a:srgbClr val="0F689F">
                      <a:lumMod val="75000"/>
                    </a:srgbClr>
                  </a:solidFill>
                </a:rPr>
                <a:t>Intervention</a:t>
              </a:r>
              <a:endParaRPr lang="pt-BR" altLang="pt-BR" sz="2000" dirty="0">
                <a:solidFill>
                  <a:srgbClr val="0F689F">
                    <a:lumMod val="75000"/>
                  </a:srgbClr>
                </a:solidFill>
              </a:endParaRPr>
            </a:p>
          </p:txBody>
        </p:sp>
        <p:sp>
          <p:nvSpPr>
            <p:cNvPr id="55" name="Rectangle 49"/>
            <p:cNvSpPr>
              <a:spLocks noChangeArrowheads="1"/>
            </p:cNvSpPr>
            <p:nvPr/>
          </p:nvSpPr>
          <p:spPr bwMode="auto">
            <a:xfrm>
              <a:off x="7750683" y="5487990"/>
              <a:ext cx="57708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pt-BR" altLang="pt-BR" sz="1400" dirty="0" err="1">
                  <a:solidFill>
                    <a:srgbClr val="0F689F">
                      <a:lumMod val="75000"/>
                    </a:srgbClr>
                  </a:solidFill>
                </a:rPr>
                <a:t>Control</a:t>
              </a:r>
              <a:endParaRPr lang="pt-BR" altLang="pt-BR" sz="1400" dirty="0">
                <a:solidFill>
                  <a:srgbClr val="0F689F">
                    <a:lumMod val="75000"/>
                  </a:srgbClr>
                </a:solidFill>
              </a:endParaRPr>
            </a:p>
          </p:txBody>
        </p:sp>
        <p:grpSp>
          <p:nvGrpSpPr>
            <p:cNvPr id="6" name="Grupo 5"/>
            <p:cNvGrpSpPr/>
            <p:nvPr/>
          </p:nvGrpSpPr>
          <p:grpSpPr>
            <a:xfrm>
              <a:off x="235645" y="1616077"/>
              <a:ext cx="8394701" cy="4424363"/>
              <a:chOff x="235645" y="1616077"/>
              <a:chExt cx="8394701" cy="4424363"/>
            </a:xfrm>
          </p:grpSpPr>
          <p:grpSp>
            <p:nvGrpSpPr>
              <p:cNvPr id="2" name="Grupo 1"/>
              <p:cNvGrpSpPr/>
              <p:nvPr/>
            </p:nvGrpSpPr>
            <p:grpSpPr>
              <a:xfrm>
                <a:off x="235645" y="1616077"/>
                <a:ext cx="8394701" cy="4424363"/>
                <a:chOff x="569915" y="1616077"/>
                <a:chExt cx="8394701" cy="4424363"/>
              </a:xfrm>
            </p:grpSpPr>
            <p:grpSp>
              <p:nvGrpSpPr>
                <p:cNvPr id="127" name="Group 64"/>
                <p:cNvGrpSpPr>
                  <a:grpSpLocks noChangeAspect="1"/>
                </p:cNvGrpSpPr>
                <p:nvPr/>
              </p:nvGrpSpPr>
              <p:grpSpPr bwMode="auto">
                <a:xfrm>
                  <a:off x="569915" y="1616077"/>
                  <a:ext cx="8394701" cy="4424363"/>
                  <a:chOff x="359" y="1018"/>
                  <a:chExt cx="5288" cy="2787"/>
                </a:xfrm>
              </p:grpSpPr>
              <p:sp>
                <p:nvSpPr>
                  <p:cNvPr id="154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1563" y="1628"/>
                    <a:ext cx="567" cy="1757"/>
                  </a:xfrm>
                  <a:prstGeom prst="rect">
                    <a:avLst/>
                  </a:prstGeom>
                  <a:solidFill>
                    <a:srgbClr val="AD403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2000">
                      <a:solidFill>
                        <a:srgbClr val="C2D4E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5" name="Rectangle 91"/>
                  <p:cNvSpPr>
                    <a:spLocks noChangeArrowheads="1"/>
                  </p:cNvSpPr>
                  <p:nvPr/>
                </p:nvSpPr>
                <p:spPr bwMode="auto">
                  <a:xfrm>
                    <a:off x="907" y="1368"/>
                    <a:ext cx="567" cy="2013"/>
                  </a:xfrm>
                  <a:prstGeom prst="rect">
                    <a:avLst/>
                  </a:prstGeom>
                  <a:solidFill>
                    <a:srgbClr val="127CB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2000">
                      <a:solidFill>
                        <a:srgbClr val="C2D4E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6" name="Rectangle 92"/>
                  <p:cNvSpPr>
                    <a:spLocks noChangeArrowheads="1"/>
                  </p:cNvSpPr>
                  <p:nvPr/>
                </p:nvSpPr>
                <p:spPr bwMode="auto">
                  <a:xfrm>
                    <a:off x="3249" y="1528"/>
                    <a:ext cx="567" cy="1853"/>
                  </a:xfrm>
                  <a:prstGeom prst="rect">
                    <a:avLst/>
                  </a:prstGeom>
                  <a:solidFill>
                    <a:srgbClr val="AD403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2000">
                      <a:solidFill>
                        <a:srgbClr val="C2D4E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7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2591" y="1360"/>
                    <a:ext cx="567" cy="2021"/>
                  </a:xfrm>
                  <a:prstGeom prst="rect">
                    <a:avLst/>
                  </a:prstGeom>
                  <a:solidFill>
                    <a:srgbClr val="127CB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2000">
                      <a:solidFill>
                        <a:srgbClr val="C2D4E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8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4928" y="1790"/>
                    <a:ext cx="567" cy="1596"/>
                  </a:xfrm>
                  <a:prstGeom prst="rect">
                    <a:avLst/>
                  </a:prstGeom>
                  <a:solidFill>
                    <a:srgbClr val="AD403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2000">
                      <a:solidFill>
                        <a:srgbClr val="C2D4E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9" name="Rectangle 95"/>
                  <p:cNvSpPr>
                    <a:spLocks noChangeArrowheads="1"/>
                  </p:cNvSpPr>
                  <p:nvPr/>
                </p:nvSpPr>
                <p:spPr bwMode="auto">
                  <a:xfrm>
                    <a:off x="4270" y="1657"/>
                    <a:ext cx="567" cy="1724"/>
                  </a:xfrm>
                  <a:prstGeom prst="rect">
                    <a:avLst/>
                  </a:prstGeom>
                  <a:solidFill>
                    <a:srgbClr val="127CB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2000">
                      <a:solidFill>
                        <a:srgbClr val="C2D4E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" name="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1709" y="1657"/>
                    <a:ext cx="320" cy="1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r>
                      <a:rPr lang="pt-BR" altLang="pt-BR" sz="1400" dirty="0">
                        <a:solidFill>
                          <a:prstClr val="white"/>
                        </a:solidFill>
                      </a:rPr>
                      <a:t>81.7%</a:t>
                    </a:r>
                    <a:endParaRPr lang="pt-BR" altLang="pt-BR" sz="20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61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1053" y="1396"/>
                    <a:ext cx="320" cy="1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r>
                      <a:rPr lang="pt-BR" altLang="pt-BR" sz="1400" dirty="0">
                        <a:solidFill>
                          <a:prstClr val="white"/>
                        </a:solidFill>
                      </a:rPr>
                      <a:t>93.6%</a:t>
                    </a:r>
                    <a:endParaRPr lang="pt-BR" altLang="pt-BR" sz="20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62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3395" y="1565"/>
                    <a:ext cx="320" cy="1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r>
                      <a:rPr lang="pt-BR" altLang="pt-BR" sz="1400" dirty="0">
                        <a:solidFill>
                          <a:prstClr val="white"/>
                        </a:solidFill>
                      </a:rPr>
                      <a:t>86.3%</a:t>
                    </a:r>
                    <a:endParaRPr lang="pt-BR" altLang="pt-BR" sz="20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63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2737" y="1390"/>
                    <a:ext cx="320" cy="1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r>
                      <a:rPr lang="pt-BR" altLang="pt-BR" sz="1400" dirty="0">
                        <a:solidFill>
                          <a:prstClr val="white"/>
                        </a:solidFill>
                      </a:rPr>
                      <a:t>94.0%</a:t>
                    </a:r>
                    <a:endParaRPr lang="pt-BR" altLang="pt-BR" sz="20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64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5081" y="1815"/>
                    <a:ext cx="320" cy="1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r>
                      <a:rPr lang="pt-BR" altLang="pt-BR" sz="1400" dirty="0">
                        <a:solidFill>
                          <a:prstClr val="white"/>
                        </a:solidFill>
                      </a:rPr>
                      <a:t>74.4%</a:t>
                    </a:r>
                    <a:endParaRPr lang="pt-BR" altLang="pt-BR" sz="20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65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1683"/>
                    <a:ext cx="320" cy="1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r>
                      <a:rPr lang="pt-BR" altLang="pt-BR" sz="1400" dirty="0">
                        <a:solidFill>
                          <a:prstClr val="white"/>
                        </a:solidFill>
                      </a:rPr>
                      <a:t>80.3%</a:t>
                    </a:r>
                    <a:endParaRPr lang="pt-BR" altLang="pt-BR" sz="20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66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814" y="1018"/>
                    <a:ext cx="1420" cy="27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algn="ctr"/>
                    <a:r>
                      <a:rPr lang="pt-BR" altLang="pt-BR" sz="1400" b="1" dirty="0">
                        <a:solidFill>
                          <a:srgbClr val="0F689F">
                            <a:lumMod val="75000"/>
                          </a:srgbClr>
                        </a:solidFill>
                      </a:rPr>
                      <a:t>OR</a:t>
                    </a:r>
                    <a:r>
                      <a:rPr lang="pt-BR" altLang="pt-BR" sz="1400" b="1" baseline="-25000" dirty="0">
                        <a:solidFill>
                          <a:srgbClr val="0F689F">
                            <a:lumMod val="75000"/>
                          </a:srgbClr>
                        </a:solidFill>
                      </a:rPr>
                      <a:t>PA</a:t>
                    </a:r>
                    <a:r>
                      <a:rPr lang="pt-BR" altLang="pt-BR" sz="1400" b="1" dirty="0">
                        <a:solidFill>
                          <a:srgbClr val="0F689F">
                            <a:lumMod val="75000"/>
                          </a:srgbClr>
                        </a:solidFill>
                      </a:rPr>
                      <a:t> = 4.04 [1.50  </a:t>
                    </a:r>
                    <a:r>
                      <a:rPr lang="pt-BR" altLang="pt-BR" sz="1400" b="1" dirty="0" err="1">
                        <a:solidFill>
                          <a:srgbClr val="0F689F">
                            <a:lumMod val="75000"/>
                          </a:srgbClr>
                        </a:solidFill>
                      </a:rPr>
                      <a:t>to</a:t>
                    </a:r>
                    <a:r>
                      <a:rPr lang="pt-BR" altLang="pt-BR" sz="1400" b="1" dirty="0">
                        <a:solidFill>
                          <a:srgbClr val="0F689F">
                            <a:lumMod val="75000"/>
                          </a:srgbClr>
                        </a:solidFill>
                      </a:rPr>
                      <a:t> 10.89]</a:t>
                    </a:r>
                  </a:p>
                  <a:p>
                    <a:pPr algn="ctr"/>
                    <a:r>
                      <a:rPr lang="pt-BR" altLang="pt-BR" sz="1400" b="1" dirty="0">
                        <a:solidFill>
                          <a:srgbClr val="0F689F">
                            <a:lumMod val="75000"/>
                          </a:srgbClr>
                        </a:solidFill>
                      </a:rPr>
                      <a:t>P&lt;0.01</a:t>
                    </a:r>
                  </a:p>
                </p:txBody>
              </p:sp>
              <p:sp>
                <p:nvSpPr>
                  <p:cNvPr id="167" name="Rectangle 103"/>
                  <p:cNvSpPr>
                    <a:spLocks noChangeArrowheads="1"/>
                  </p:cNvSpPr>
                  <p:nvPr/>
                </p:nvSpPr>
                <p:spPr bwMode="auto">
                  <a:xfrm>
                    <a:off x="2467" y="1018"/>
                    <a:ext cx="1316" cy="27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algn="ctr"/>
                    <a:r>
                      <a:rPr lang="pt-BR" altLang="pt-BR" sz="1400" b="1" dirty="0">
                        <a:solidFill>
                          <a:srgbClr val="0F689F">
                            <a:lumMod val="75000"/>
                          </a:srgbClr>
                        </a:solidFill>
                      </a:rPr>
                      <a:t>OR</a:t>
                    </a:r>
                    <a:r>
                      <a:rPr lang="pt-BR" altLang="pt-BR" sz="1400" b="1" baseline="-25000" dirty="0">
                        <a:solidFill>
                          <a:srgbClr val="0F689F">
                            <a:lumMod val="75000"/>
                          </a:srgbClr>
                        </a:solidFill>
                      </a:rPr>
                      <a:t>PA </a:t>
                    </a:r>
                    <a:r>
                      <a:rPr lang="pt-BR" altLang="pt-BR" sz="1400" b="1" dirty="0">
                        <a:solidFill>
                          <a:srgbClr val="0F689F">
                            <a:lumMod val="75000"/>
                          </a:srgbClr>
                        </a:solidFill>
                      </a:rPr>
                      <a:t>= 3.13 [1.29 </a:t>
                    </a:r>
                    <a:r>
                      <a:rPr lang="pt-BR" altLang="pt-BR" sz="1400" b="1" dirty="0" err="1">
                        <a:solidFill>
                          <a:srgbClr val="0F689F">
                            <a:lumMod val="75000"/>
                          </a:srgbClr>
                        </a:solidFill>
                      </a:rPr>
                      <a:t>to</a:t>
                    </a:r>
                    <a:r>
                      <a:rPr lang="pt-BR" altLang="pt-BR" sz="1400" b="1" dirty="0">
                        <a:solidFill>
                          <a:srgbClr val="0F689F">
                            <a:lumMod val="75000"/>
                          </a:srgbClr>
                        </a:solidFill>
                      </a:rPr>
                      <a:t> 7.60]</a:t>
                    </a:r>
                  </a:p>
                  <a:p>
                    <a:pPr algn="ctr"/>
                    <a:r>
                      <a:rPr lang="pt-BR" altLang="pt-BR" sz="1400" b="1" dirty="0">
                        <a:solidFill>
                          <a:srgbClr val="0F689F">
                            <a:lumMod val="75000"/>
                          </a:srgbClr>
                        </a:solidFill>
                      </a:rPr>
                      <a:t>P&lt;0.01</a:t>
                    </a:r>
                  </a:p>
                </p:txBody>
              </p:sp>
              <p:sp>
                <p:nvSpPr>
                  <p:cNvPr id="168" name="Rectangle 104"/>
                  <p:cNvSpPr>
                    <a:spLocks noChangeArrowheads="1"/>
                  </p:cNvSpPr>
                  <p:nvPr/>
                </p:nvSpPr>
                <p:spPr bwMode="auto">
                  <a:xfrm>
                    <a:off x="4264" y="1212"/>
                    <a:ext cx="1327" cy="27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algn="ctr"/>
                    <a:r>
                      <a:rPr lang="pt-BR" altLang="pt-BR" sz="1400" b="1" dirty="0">
                        <a:solidFill>
                          <a:srgbClr val="0F689F">
                            <a:lumMod val="75000"/>
                          </a:srgbClr>
                        </a:solidFill>
                      </a:rPr>
                      <a:t>OR</a:t>
                    </a:r>
                    <a:r>
                      <a:rPr lang="pt-BR" altLang="pt-BR" sz="1400" b="1" baseline="-25000" dirty="0">
                        <a:solidFill>
                          <a:srgbClr val="0F689F">
                            <a:lumMod val="75000"/>
                          </a:srgbClr>
                        </a:solidFill>
                      </a:rPr>
                      <a:t>PA</a:t>
                    </a:r>
                    <a:r>
                      <a:rPr lang="pt-BR" altLang="pt-BR" sz="1400" b="1" dirty="0">
                        <a:solidFill>
                          <a:srgbClr val="0F689F">
                            <a:lumMod val="75000"/>
                          </a:srgbClr>
                        </a:solidFill>
                      </a:rPr>
                      <a:t> = 1.44 [0.88 </a:t>
                    </a:r>
                    <a:r>
                      <a:rPr lang="pt-BR" altLang="pt-BR" sz="1400" b="1" dirty="0" err="1">
                        <a:solidFill>
                          <a:srgbClr val="0F689F">
                            <a:lumMod val="75000"/>
                          </a:srgbClr>
                        </a:solidFill>
                      </a:rPr>
                      <a:t>to</a:t>
                    </a:r>
                    <a:r>
                      <a:rPr lang="pt-BR" altLang="pt-BR" sz="1400" b="1" dirty="0">
                        <a:solidFill>
                          <a:srgbClr val="0F689F">
                            <a:lumMod val="75000"/>
                          </a:srgbClr>
                        </a:solidFill>
                      </a:rPr>
                      <a:t> 2.36]</a:t>
                    </a:r>
                  </a:p>
                  <a:p>
                    <a:pPr algn="ctr"/>
                    <a:r>
                      <a:rPr lang="pt-BR" altLang="pt-BR" sz="1400" b="1" dirty="0">
                        <a:solidFill>
                          <a:srgbClr val="0F689F">
                            <a:lumMod val="75000"/>
                          </a:srgbClr>
                        </a:solidFill>
                      </a:rPr>
                      <a:t>P=0.09</a:t>
                    </a:r>
                  </a:p>
                </p:txBody>
              </p:sp>
              <p:sp>
                <p:nvSpPr>
                  <p:cNvPr id="169" name="Rectangle 105"/>
                  <p:cNvSpPr>
                    <a:spLocks noChangeArrowheads="1"/>
                  </p:cNvSpPr>
                  <p:nvPr/>
                </p:nvSpPr>
                <p:spPr bwMode="auto">
                  <a:xfrm>
                    <a:off x="577" y="3341"/>
                    <a:ext cx="63" cy="1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r>
                      <a:rPr lang="pt-BR" altLang="pt-BR" sz="1400" dirty="0">
                        <a:solidFill>
                          <a:srgbClr val="0F689F">
                            <a:lumMod val="50000"/>
                          </a:srgbClr>
                        </a:solidFill>
                      </a:rPr>
                      <a:t>0</a:t>
                    </a:r>
                    <a:endParaRPr lang="pt-BR" altLang="pt-BR" sz="2000" dirty="0">
                      <a:solidFill>
                        <a:srgbClr val="0F689F">
                          <a:lumMod val="50000"/>
                        </a:srgbClr>
                      </a:solidFill>
                    </a:endParaRPr>
                  </a:p>
                </p:txBody>
              </p:sp>
              <p:sp>
                <p:nvSpPr>
                  <p:cNvPr id="170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3125"/>
                    <a:ext cx="125" cy="1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r>
                      <a:rPr lang="pt-BR" altLang="pt-BR" sz="1400">
                        <a:solidFill>
                          <a:srgbClr val="0F689F">
                            <a:lumMod val="50000"/>
                          </a:srgbClr>
                        </a:solidFill>
                      </a:rPr>
                      <a:t>10</a:t>
                    </a:r>
                    <a:endParaRPr lang="pt-BR" altLang="pt-BR" sz="2000">
                      <a:solidFill>
                        <a:srgbClr val="0F689F">
                          <a:lumMod val="50000"/>
                        </a:srgbClr>
                      </a:solidFill>
                    </a:endParaRPr>
                  </a:p>
                </p:txBody>
              </p:sp>
              <p:sp>
                <p:nvSpPr>
                  <p:cNvPr id="171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908"/>
                    <a:ext cx="125" cy="1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r>
                      <a:rPr lang="pt-BR" altLang="pt-BR" sz="1400">
                        <a:solidFill>
                          <a:srgbClr val="0F689F">
                            <a:lumMod val="50000"/>
                          </a:srgbClr>
                        </a:solidFill>
                      </a:rPr>
                      <a:t>20</a:t>
                    </a:r>
                    <a:endParaRPr lang="pt-BR" altLang="pt-BR" sz="2000">
                      <a:solidFill>
                        <a:srgbClr val="0F689F">
                          <a:lumMod val="50000"/>
                        </a:srgbClr>
                      </a:solidFill>
                    </a:endParaRPr>
                  </a:p>
                </p:txBody>
              </p:sp>
              <p:sp>
                <p:nvSpPr>
                  <p:cNvPr id="172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692"/>
                    <a:ext cx="125" cy="1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r>
                      <a:rPr lang="pt-BR" altLang="pt-BR" sz="1400">
                        <a:solidFill>
                          <a:srgbClr val="0F689F">
                            <a:lumMod val="50000"/>
                          </a:srgbClr>
                        </a:solidFill>
                      </a:rPr>
                      <a:t>30</a:t>
                    </a:r>
                    <a:endParaRPr lang="pt-BR" altLang="pt-BR" sz="2000">
                      <a:solidFill>
                        <a:srgbClr val="0F689F">
                          <a:lumMod val="50000"/>
                        </a:srgbClr>
                      </a:solidFill>
                    </a:endParaRPr>
                  </a:p>
                </p:txBody>
              </p:sp>
              <p:sp>
                <p:nvSpPr>
                  <p:cNvPr id="173" name="Rectangle 109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483"/>
                    <a:ext cx="125" cy="1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r>
                      <a:rPr lang="pt-BR" altLang="pt-BR" sz="1400">
                        <a:solidFill>
                          <a:srgbClr val="0F689F">
                            <a:lumMod val="50000"/>
                          </a:srgbClr>
                        </a:solidFill>
                      </a:rPr>
                      <a:t>40</a:t>
                    </a:r>
                    <a:endParaRPr lang="pt-BR" altLang="pt-BR" sz="2000">
                      <a:solidFill>
                        <a:srgbClr val="0F689F">
                          <a:lumMod val="50000"/>
                        </a:srgbClr>
                      </a:solidFill>
                    </a:endParaRPr>
                  </a:p>
                </p:txBody>
              </p:sp>
              <p:sp>
                <p:nvSpPr>
                  <p:cNvPr id="174" name="Rectangle 110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66"/>
                    <a:ext cx="125" cy="1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r>
                      <a:rPr lang="pt-BR" altLang="pt-BR" sz="1400">
                        <a:solidFill>
                          <a:srgbClr val="0F689F">
                            <a:lumMod val="50000"/>
                          </a:srgbClr>
                        </a:solidFill>
                      </a:rPr>
                      <a:t>50</a:t>
                    </a:r>
                    <a:endParaRPr lang="pt-BR" altLang="pt-BR" sz="2000">
                      <a:solidFill>
                        <a:srgbClr val="0F689F">
                          <a:lumMod val="50000"/>
                        </a:srgbClr>
                      </a:solidFill>
                    </a:endParaRPr>
                  </a:p>
                </p:txBody>
              </p:sp>
              <p:sp>
                <p:nvSpPr>
                  <p:cNvPr id="175" name="Rectangle 111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050"/>
                    <a:ext cx="125" cy="1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r>
                      <a:rPr lang="pt-BR" altLang="pt-BR" sz="1400">
                        <a:solidFill>
                          <a:srgbClr val="0F689F">
                            <a:lumMod val="50000"/>
                          </a:srgbClr>
                        </a:solidFill>
                      </a:rPr>
                      <a:t>60</a:t>
                    </a:r>
                    <a:endParaRPr lang="pt-BR" altLang="pt-BR" sz="2000">
                      <a:solidFill>
                        <a:srgbClr val="0F689F">
                          <a:lumMod val="50000"/>
                        </a:srgbClr>
                      </a:solidFill>
                    </a:endParaRPr>
                  </a:p>
                </p:txBody>
              </p:sp>
              <p:sp>
                <p:nvSpPr>
                  <p:cNvPr id="176" name="Rectangle 112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1833"/>
                    <a:ext cx="125" cy="1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r>
                      <a:rPr lang="pt-BR" altLang="pt-BR" sz="1400">
                        <a:solidFill>
                          <a:srgbClr val="0F689F">
                            <a:lumMod val="50000"/>
                          </a:srgbClr>
                        </a:solidFill>
                      </a:rPr>
                      <a:t>70</a:t>
                    </a:r>
                    <a:endParaRPr lang="pt-BR" altLang="pt-BR" sz="2000">
                      <a:solidFill>
                        <a:srgbClr val="0F689F">
                          <a:lumMod val="50000"/>
                        </a:srgbClr>
                      </a:solidFill>
                    </a:endParaRPr>
                  </a:p>
                </p:txBody>
              </p:sp>
              <p:sp>
                <p:nvSpPr>
                  <p:cNvPr id="177" name="Rectangle 113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1625"/>
                    <a:ext cx="125" cy="1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r>
                      <a:rPr lang="pt-BR" altLang="pt-BR" sz="1400" dirty="0">
                        <a:solidFill>
                          <a:srgbClr val="0F689F">
                            <a:lumMod val="50000"/>
                          </a:srgbClr>
                        </a:solidFill>
                      </a:rPr>
                      <a:t>80</a:t>
                    </a:r>
                    <a:endParaRPr lang="pt-BR" altLang="pt-BR" sz="2000" dirty="0">
                      <a:solidFill>
                        <a:srgbClr val="0F689F">
                          <a:lumMod val="50000"/>
                        </a:srgbClr>
                      </a:solidFill>
                    </a:endParaRPr>
                  </a:p>
                </p:txBody>
              </p:sp>
              <p:sp>
                <p:nvSpPr>
                  <p:cNvPr id="178" name="Rectangle 114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1408"/>
                    <a:ext cx="125" cy="1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r>
                      <a:rPr lang="pt-BR" altLang="pt-BR" sz="1400" dirty="0">
                        <a:solidFill>
                          <a:srgbClr val="0F689F">
                            <a:lumMod val="50000"/>
                          </a:srgbClr>
                        </a:solidFill>
                      </a:rPr>
                      <a:t>90</a:t>
                    </a:r>
                    <a:endParaRPr lang="pt-BR" altLang="pt-BR" sz="2000" dirty="0">
                      <a:solidFill>
                        <a:srgbClr val="0F689F">
                          <a:lumMod val="50000"/>
                        </a:srgbClr>
                      </a:solidFill>
                    </a:endParaRPr>
                  </a:p>
                </p:txBody>
              </p:sp>
              <p:sp>
                <p:nvSpPr>
                  <p:cNvPr id="179" name="Rectangle 115"/>
                  <p:cNvSpPr>
                    <a:spLocks noChangeArrowheads="1"/>
                  </p:cNvSpPr>
                  <p:nvPr/>
                </p:nvSpPr>
                <p:spPr bwMode="auto">
                  <a:xfrm>
                    <a:off x="473" y="1192"/>
                    <a:ext cx="188" cy="1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r>
                      <a:rPr lang="pt-BR" altLang="pt-BR" sz="1400" dirty="0">
                        <a:solidFill>
                          <a:srgbClr val="002060"/>
                        </a:solidFill>
                      </a:rPr>
                      <a:t>100</a:t>
                    </a:r>
                    <a:endParaRPr lang="pt-BR" altLang="pt-BR" sz="2000" dirty="0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180" name="Rectangle 116"/>
                  <p:cNvSpPr>
                    <a:spLocks noChangeArrowheads="1"/>
                  </p:cNvSpPr>
                  <p:nvPr/>
                </p:nvSpPr>
                <p:spPr bwMode="auto">
                  <a:xfrm>
                    <a:off x="1271" y="3611"/>
                    <a:ext cx="538" cy="19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r>
                      <a:rPr lang="pt-BR" altLang="pt-BR" sz="2000" b="1" dirty="0" err="1">
                        <a:solidFill>
                          <a:srgbClr val="0F689F">
                            <a:lumMod val="75000"/>
                          </a:srgbClr>
                        </a:solidFill>
                      </a:rPr>
                      <a:t>Statins</a:t>
                    </a:r>
                    <a:endParaRPr lang="pt-BR" altLang="pt-BR" sz="2000" b="1" dirty="0">
                      <a:solidFill>
                        <a:srgbClr val="0F689F">
                          <a:lumMod val="75000"/>
                        </a:srgbClr>
                      </a:solidFill>
                    </a:endParaRPr>
                  </a:p>
                </p:txBody>
              </p:sp>
              <p:sp>
                <p:nvSpPr>
                  <p:cNvPr id="181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2491" y="3606"/>
                    <a:ext cx="1659" cy="19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r>
                      <a:rPr lang="pt-BR" altLang="pt-BR" sz="2000" b="1" dirty="0" err="1">
                        <a:solidFill>
                          <a:srgbClr val="0F689F">
                            <a:lumMod val="75000"/>
                          </a:srgbClr>
                        </a:solidFill>
                      </a:rPr>
                      <a:t>Antiplatelet</a:t>
                    </a:r>
                    <a:r>
                      <a:rPr lang="pt-BR" altLang="pt-BR" sz="2000" b="1" dirty="0">
                        <a:solidFill>
                          <a:srgbClr val="0F689F">
                            <a:lumMod val="75000"/>
                          </a:srgbClr>
                        </a:solidFill>
                      </a:rPr>
                      <a:t> </a:t>
                    </a:r>
                    <a:r>
                      <a:rPr lang="pt-BR" altLang="pt-BR" sz="2000" b="1" dirty="0" err="1">
                        <a:solidFill>
                          <a:srgbClr val="0F689F">
                            <a:lumMod val="75000"/>
                          </a:srgbClr>
                        </a:solidFill>
                      </a:rPr>
                      <a:t>Therapy</a:t>
                    </a:r>
                    <a:r>
                      <a:rPr lang="pt-BR" altLang="pt-BR" sz="2000" b="1" dirty="0">
                        <a:solidFill>
                          <a:srgbClr val="0F689F">
                            <a:lumMod val="75000"/>
                          </a:srgbClr>
                        </a:solidFill>
                      </a:rPr>
                      <a:t> *</a:t>
                    </a:r>
                  </a:p>
                </p:txBody>
              </p:sp>
              <p:sp>
                <p:nvSpPr>
                  <p:cNvPr id="182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4457" y="3611"/>
                    <a:ext cx="983" cy="19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r>
                      <a:rPr lang="pt-BR" altLang="pt-BR" sz="2000" b="1" dirty="0" err="1">
                        <a:solidFill>
                          <a:srgbClr val="0F689F">
                            <a:lumMod val="75000"/>
                          </a:srgbClr>
                        </a:solidFill>
                      </a:rPr>
                      <a:t>ACEi</a:t>
                    </a:r>
                    <a:r>
                      <a:rPr lang="pt-BR" altLang="pt-BR" sz="2000" b="1" dirty="0">
                        <a:solidFill>
                          <a:srgbClr val="0F689F">
                            <a:lumMod val="75000"/>
                          </a:srgbClr>
                        </a:solidFill>
                      </a:rPr>
                      <a:t> </a:t>
                    </a:r>
                    <a:r>
                      <a:rPr lang="pt-BR" altLang="pt-BR" sz="2000" b="1" dirty="0" err="1">
                        <a:solidFill>
                          <a:srgbClr val="0F689F">
                            <a:lumMod val="75000"/>
                          </a:srgbClr>
                        </a:solidFill>
                      </a:rPr>
                      <a:t>or</a:t>
                    </a:r>
                    <a:r>
                      <a:rPr lang="pt-BR" altLang="pt-BR" sz="2000" b="1" dirty="0">
                        <a:solidFill>
                          <a:srgbClr val="0F689F">
                            <a:lumMod val="75000"/>
                          </a:srgbClr>
                        </a:solidFill>
                      </a:rPr>
                      <a:t> ARB</a:t>
                    </a:r>
                  </a:p>
                </p:txBody>
              </p:sp>
              <p:sp>
                <p:nvSpPr>
                  <p:cNvPr id="183" name="Rectangle 119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379" y="2171"/>
                    <a:ext cx="115" cy="15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r>
                      <a:rPr lang="pt-BR" altLang="pt-BR" sz="1600" b="1" dirty="0">
                        <a:solidFill>
                          <a:srgbClr val="0F689F">
                            <a:lumMod val="50000"/>
                          </a:srgbClr>
                        </a:solidFill>
                      </a:rPr>
                      <a:t>%</a:t>
                    </a:r>
                    <a:endParaRPr lang="pt-BR" altLang="pt-BR" b="1" dirty="0">
                      <a:solidFill>
                        <a:srgbClr val="0F689F">
                          <a:lumMod val="50000"/>
                        </a:srgbClr>
                      </a:solidFill>
                    </a:endParaRPr>
                  </a:p>
                </p:txBody>
              </p:sp>
              <p:sp>
                <p:nvSpPr>
                  <p:cNvPr id="140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729" y="3381"/>
                    <a:ext cx="4918" cy="0"/>
                  </a:xfrm>
                  <a:prstGeom prst="line">
                    <a:avLst/>
                  </a:prstGeom>
                  <a:noFill/>
                  <a:ln w="19050" cap="flat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2000">
                      <a:solidFill>
                        <a:srgbClr val="C2D4E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56" name="Line 76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-586574" y="3628228"/>
                  <a:ext cx="3490913" cy="3187"/>
                </a:xfrm>
                <a:prstGeom prst="line">
                  <a:avLst/>
                </a:prstGeom>
                <a:noFill/>
                <a:ln w="19050" cap="flat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2000">
                    <a:solidFill>
                      <a:srgbClr val="C2D4E3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58" name="Conector reto 57"/>
              <p:cNvCxnSpPr/>
              <p:nvPr/>
            </p:nvCxnSpPr>
            <p:spPr>
              <a:xfrm>
                <a:off x="1407295" y="2001519"/>
                <a:ext cx="1406450" cy="0"/>
              </a:xfrm>
              <a:prstGeom prst="line">
                <a:avLst/>
              </a:prstGeom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Conector reto 59"/>
              <p:cNvCxnSpPr/>
              <p:nvPr/>
            </p:nvCxnSpPr>
            <p:spPr>
              <a:xfrm>
                <a:off x="4066222" y="2002663"/>
                <a:ext cx="1265294" cy="0"/>
              </a:xfrm>
              <a:prstGeom prst="line">
                <a:avLst/>
              </a:prstGeom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Conector reto 61"/>
              <p:cNvCxnSpPr/>
              <p:nvPr/>
            </p:nvCxnSpPr>
            <p:spPr>
              <a:xfrm>
                <a:off x="6741160" y="2472458"/>
                <a:ext cx="1406450" cy="0"/>
              </a:xfrm>
              <a:prstGeom prst="line">
                <a:avLst/>
              </a:prstGeom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3" name="Conector reto 72"/>
          <p:cNvCxnSpPr/>
          <p:nvPr/>
        </p:nvCxnSpPr>
        <p:spPr>
          <a:xfrm>
            <a:off x="3419872" y="5322370"/>
            <a:ext cx="0" cy="89939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reto 78"/>
          <p:cNvCxnSpPr/>
          <p:nvPr/>
        </p:nvCxnSpPr>
        <p:spPr>
          <a:xfrm>
            <a:off x="6084168" y="5334146"/>
            <a:ext cx="0" cy="89939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1313457" y="6389027"/>
            <a:ext cx="6413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* DAPT </a:t>
            </a:r>
            <a:r>
              <a:rPr lang="pt-BR" sz="1400" dirty="0" err="1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if</a:t>
            </a:r>
            <a:r>
              <a:rPr lang="pt-BR" sz="1400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during</a:t>
            </a:r>
            <a:r>
              <a:rPr lang="pt-BR" sz="1400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pt-BR" sz="1400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first</a:t>
            </a:r>
            <a:r>
              <a:rPr lang="pt-BR" sz="1400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12 </a:t>
            </a:r>
            <a:r>
              <a:rPr lang="pt-BR" sz="1400" dirty="0" err="1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months</a:t>
            </a:r>
            <a:r>
              <a:rPr lang="pt-BR" sz="1400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post-ACS</a:t>
            </a:r>
            <a:r>
              <a:rPr lang="pt-BR" sz="1400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400" dirty="0" err="1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or</a:t>
            </a:r>
            <a:r>
              <a:rPr lang="pt-BR" sz="1400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post PCI </a:t>
            </a:r>
            <a:r>
              <a:rPr lang="pt-BR" sz="1400" dirty="0" err="1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pt-BR" sz="1400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DES</a:t>
            </a:r>
          </a:p>
        </p:txBody>
      </p:sp>
    </p:spTree>
    <p:extLst>
      <p:ext uri="{BB962C8B-B14F-4D97-AF65-F5344CB8AC3E}">
        <p14:creationId xmlns:p14="http://schemas.microsoft.com/office/powerpoint/2010/main" val="2347419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022404"/>
              </p:ext>
            </p:extLst>
          </p:nvPr>
        </p:nvGraphicFramePr>
        <p:xfrm>
          <a:off x="-10223" y="1"/>
          <a:ext cx="9180511" cy="67413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68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89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54391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ENDPOINT</a:t>
                      </a: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INTERVENTION</a:t>
                      </a: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CONTROL</a:t>
                      </a:r>
                      <a:endParaRPr lang="pt-BR" sz="18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OR</a:t>
                      </a:r>
                      <a:r>
                        <a:rPr lang="en-US" sz="1800" b="1" baseline="-250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</a:t>
                      </a:r>
                      <a:endParaRPr lang="pt-BR" sz="18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95%CI</a:t>
                      </a:r>
                      <a:endParaRPr lang="pt-BR" sz="18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endParaRPr lang="pt-BR" sz="18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15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High-dose </a:t>
                      </a:r>
                      <a:r>
                        <a:rPr lang="pt-BR" sz="1800" b="1" dirty="0" err="1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statins</a:t>
                      </a:r>
                      <a:r>
                        <a:rPr lang="pt-BR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74/701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(10.6)	</a:t>
                      </a: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8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59/840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(7.0)		</a:t>
                      </a: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2.64 (0.80</a:t>
                      </a:r>
                      <a:r>
                        <a:rPr lang="pt-BR" sz="1800" b="1" baseline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pt-BR" sz="1800" b="1" baseline="0" dirty="0" err="1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</a:t>
                      </a:r>
                      <a:r>
                        <a:rPr lang="pt-BR" sz="1800" b="1" baseline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pt-BR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8.72) </a:t>
                      </a: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.06 </a:t>
                      </a: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57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Beta blockers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baseline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post-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</a:t>
                      </a:r>
                      <a:endParaRPr lang="pt-BR" sz="18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281/358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(78.5)</a:t>
                      </a:r>
                      <a:endParaRPr lang="pt-BR" sz="18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332/456 (72.8)</a:t>
                      </a:r>
                      <a:endParaRPr lang="pt-BR" sz="18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1.37 (0.58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to 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3.22)</a:t>
                      </a:r>
                      <a:endParaRPr lang="pt-BR" sz="18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.40</a:t>
                      </a:r>
                      <a:endParaRPr lang="pt-BR" sz="18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57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Smoking cessation</a:t>
                      </a:r>
                      <a:endParaRPr lang="pt-BR" sz="1800" b="1" i="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364/701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(51.9)</a:t>
                      </a:r>
                      <a:endParaRPr lang="pt-BR" sz="1800" b="1" i="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153/840 (18.2)</a:t>
                      </a:r>
                      <a:endParaRPr lang="pt-BR" sz="1800" b="1" i="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11.24 (2.20</a:t>
                      </a:r>
                      <a:r>
                        <a:rPr lang="en-US" sz="1800" b="1" i="0" baseline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to </a:t>
                      </a:r>
                      <a:r>
                        <a:rPr lang="en-US" sz="1800" b="1" i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57.43)</a:t>
                      </a:r>
                      <a:endParaRPr lang="pt-BR" sz="1800" b="1" i="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&lt;.01</a:t>
                      </a:r>
                      <a:endParaRPr lang="pt-BR" sz="1800" b="1" i="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57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pt-BR" sz="18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LDL &lt; 70mg/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dL</a:t>
                      </a:r>
                      <a:endParaRPr lang="pt-BR" sz="18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177/432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(41.0)</a:t>
                      </a:r>
                      <a:endParaRPr lang="pt-BR" sz="18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146/380 (38.4)</a:t>
                      </a:r>
                      <a:endParaRPr lang="pt-BR" sz="18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1.12 (0.60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to 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2.09)</a:t>
                      </a:r>
                      <a:endParaRPr lang="pt-BR" sz="18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.67</a:t>
                      </a:r>
                      <a:endParaRPr lang="pt-BR" sz="18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64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pt-BR" sz="18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BP &lt; 140/90 mmHg (HTN) </a:t>
                      </a:r>
                      <a:endParaRPr lang="pt-BR" sz="18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433/638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(67.9)</a:t>
                      </a:r>
                      <a:endParaRPr lang="pt-BR" sz="18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432/722 (59.8)</a:t>
                      </a:r>
                      <a:endParaRPr lang="pt-BR" sz="18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1.37 (0.87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to 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2.18)</a:t>
                      </a:r>
                      <a:endParaRPr lang="pt-BR" sz="18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.11</a:t>
                      </a:r>
                      <a:endParaRPr lang="pt-BR" sz="18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57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SBP</a:t>
                      </a:r>
                      <a:r>
                        <a:rPr lang="pt-BR" sz="1800" b="1" baseline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&lt; 120 mmHg</a:t>
                      </a:r>
                      <a:endParaRPr lang="pt-BR" sz="18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158/638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(24.8)</a:t>
                      </a: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166/722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(23)</a:t>
                      </a: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1.00 (0.51</a:t>
                      </a:r>
                      <a:r>
                        <a:rPr lang="pt-BR" sz="1800" b="1" baseline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pt-BR" sz="1800" b="1" baseline="0" dirty="0" err="1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</a:t>
                      </a:r>
                      <a:r>
                        <a:rPr lang="pt-BR" sz="1800" b="1" baseline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pt-BR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1.94)</a:t>
                      </a: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0.99</a:t>
                      </a: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57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HbA1c ≤ 7.0%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(DM)</a:t>
                      </a:r>
                      <a:endParaRPr lang="pt-BR" sz="18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83/165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(50.3)</a:t>
                      </a:r>
                      <a:endParaRPr lang="pt-BR" sz="18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67/139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(48.2)</a:t>
                      </a:r>
                      <a:endParaRPr lang="pt-BR" sz="18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1.37 (0.52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to 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3.60)</a:t>
                      </a:r>
                      <a:endParaRPr lang="pt-BR" sz="18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.44</a:t>
                      </a:r>
                      <a:endParaRPr lang="pt-BR" sz="18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3345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241851"/>
              </p:ext>
            </p:extLst>
          </p:nvPr>
        </p:nvGraphicFramePr>
        <p:xfrm>
          <a:off x="-10223" y="1"/>
          <a:ext cx="9180511" cy="67413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68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89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54391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ENDPOINT</a:t>
                      </a: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INTERVENTION</a:t>
                      </a: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CONTROL</a:t>
                      </a:r>
                      <a:endParaRPr lang="pt-BR" sz="18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OR</a:t>
                      </a:r>
                      <a:r>
                        <a:rPr lang="en-US" sz="1800" b="1" baseline="-250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</a:t>
                      </a:r>
                      <a:endParaRPr lang="pt-BR" sz="18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95%CI</a:t>
                      </a:r>
                      <a:endParaRPr lang="pt-BR" sz="18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endParaRPr lang="pt-BR" sz="18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15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High-dose </a:t>
                      </a:r>
                      <a:r>
                        <a:rPr lang="pt-BR" sz="1800" b="1" dirty="0" err="1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statins</a:t>
                      </a:r>
                      <a:r>
                        <a:rPr lang="pt-BR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74/701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(10.6)	</a:t>
                      </a: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8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59/840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(7.0)		</a:t>
                      </a: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2.64 (0.80</a:t>
                      </a:r>
                      <a:r>
                        <a:rPr lang="pt-BR" sz="1800" b="1" baseline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pt-BR" sz="1800" b="1" baseline="0" dirty="0" err="1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</a:t>
                      </a:r>
                      <a:r>
                        <a:rPr lang="pt-BR" sz="1800" b="1" baseline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pt-BR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8.72) </a:t>
                      </a: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.06 </a:t>
                      </a: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57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Beta blockers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baseline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post-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</a:t>
                      </a:r>
                      <a:endParaRPr lang="pt-BR" sz="18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281/358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(78.5)</a:t>
                      </a:r>
                      <a:endParaRPr lang="pt-BR" sz="18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332/456 (72.8)</a:t>
                      </a:r>
                      <a:endParaRPr lang="pt-BR" sz="18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1.37 (0.58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to 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3.22)</a:t>
                      </a:r>
                      <a:endParaRPr lang="pt-BR" sz="18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.40</a:t>
                      </a:r>
                      <a:endParaRPr lang="pt-BR" sz="18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57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Smoking cessation</a:t>
                      </a:r>
                      <a:endParaRPr lang="pt-BR" sz="1800" b="1" i="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364/701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(51.9)</a:t>
                      </a:r>
                      <a:endParaRPr lang="pt-BR" sz="1800" b="1" i="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153/840 (18.2)</a:t>
                      </a:r>
                      <a:endParaRPr lang="pt-BR" sz="1800" b="1" i="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11.24 (2.20</a:t>
                      </a:r>
                      <a:r>
                        <a:rPr lang="en-US" sz="1800" b="1" i="0" baseline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to </a:t>
                      </a:r>
                      <a:r>
                        <a:rPr lang="en-US" sz="1800" b="1" i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57.43)</a:t>
                      </a:r>
                      <a:endParaRPr lang="pt-BR" sz="1800" b="1" i="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&lt;.01</a:t>
                      </a:r>
                      <a:endParaRPr lang="pt-BR" sz="1800" b="1" i="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57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pt-BR" sz="18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LDL &lt; 70mg/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dL</a:t>
                      </a:r>
                      <a:endParaRPr lang="pt-BR" sz="18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177/432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(41.0)</a:t>
                      </a:r>
                      <a:endParaRPr lang="pt-BR" sz="18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146/380 (38.4)</a:t>
                      </a:r>
                      <a:endParaRPr lang="pt-BR" sz="18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1.12 (0.60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to 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2.09)</a:t>
                      </a:r>
                      <a:endParaRPr lang="pt-BR" sz="18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.67</a:t>
                      </a:r>
                      <a:endParaRPr lang="pt-BR" sz="18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64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pt-BR" sz="18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BP &lt; 140/90 mmHg (HTN) </a:t>
                      </a:r>
                      <a:endParaRPr lang="pt-BR" sz="18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433/638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(67.9)</a:t>
                      </a:r>
                      <a:endParaRPr lang="pt-BR" sz="18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432/722 (59.8)</a:t>
                      </a:r>
                      <a:endParaRPr lang="pt-BR" sz="18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1.37 (0.87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to 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2.18)</a:t>
                      </a:r>
                      <a:endParaRPr lang="pt-BR" sz="18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.11</a:t>
                      </a:r>
                      <a:endParaRPr lang="pt-BR" sz="18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57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SBP</a:t>
                      </a:r>
                      <a:r>
                        <a:rPr lang="pt-BR" sz="1800" b="1" baseline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&lt; 120 mmHg</a:t>
                      </a:r>
                      <a:endParaRPr lang="pt-BR" sz="18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158/638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(24.8)</a:t>
                      </a: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166/722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(23)</a:t>
                      </a: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1.00 (0.51</a:t>
                      </a:r>
                      <a:r>
                        <a:rPr lang="pt-BR" sz="1800" b="1" baseline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pt-BR" sz="1800" b="1" baseline="0" dirty="0" err="1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</a:t>
                      </a:r>
                      <a:r>
                        <a:rPr lang="pt-BR" sz="1800" b="1" baseline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pt-BR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1.94)</a:t>
                      </a: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0.99</a:t>
                      </a: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57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HbA1c ≤ 7.0%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(DM)</a:t>
                      </a:r>
                      <a:endParaRPr lang="pt-BR" sz="18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83/165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(50.3)</a:t>
                      </a:r>
                      <a:endParaRPr lang="pt-BR" sz="18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67/139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(48.2)</a:t>
                      </a:r>
                      <a:endParaRPr lang="pt-BR" sz="18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1.37 (0.52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to 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3.60)</a:t>
                      </a:r>
                      <a:endParaRPr lang="pt-BR" sz="18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.44</a:t>
                      </a:r>
                      <a:endParaRPr lang="pt-BR" sz="18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Retângulo 2"/>
          <p:cNvSpPr/>
          <p:nvPr/>
        </p:nvSpPr>
        <p:spPr>
          <a:xfrm>
            <a:off x="0" y="3068960"/>
            <a:ext cx="9144000" cy="64807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7455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340820" y="5517232"/>
            <a:ext cx="6573119" cy="255974"/>
          </a:xfrm>
          <a:prstGeom prst="rect">
            <a:avLst/>
          </a:prstGeom>
          <a:solidFill>
            <a:srgbClr val="FFB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252246" y="6237312"/>
            <a:ext cx="7052766" cy="401141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en-US" sz="1600" dirty="0"/>
              <a:t>*Combined occurrence of a first cardiovascular event (cardiovascular mortality, non-fatal acute myocardial infarction, or  non-fatal stroke).</a:t>
            </a:r>
            <a:endParaRPr lang="pt-BR" sz="16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err="1"/>
              <a:t>Clinical</a:t>
            </a:r>
            <a:r>
              <a:rPr lang="pt-BR" dirty="0"/>
              <a:t> </a:t>
            </a:r>
            <a:r>
              <a:rPr lang="pt-BR" dirty="0" err="1"/>
              <a:t>Events</a:t>
            </a:r>
            <a:r>
              <a:rPr lang="pt-BR" dirty="0"/>
              <a:t> - MACE</a:t>
            </a: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720901" y="2113260"/>
            <a:ext cx="7227377" cy="3202530"/>
            <a:chOff x="988" y="1314"/>
            <a:chExt cx="3999" cy="1772"/>
          </a:xfrm>
        </p:grpSpPr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1358" y="1314"/>
              <a:ext cx="3610" cy="15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C2D4E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1521" y="2239"/>
              <a:ext cx="3466" cy="536"/>
            </a:xfrm>
            <a:custGeom>
              <a:avLst/>
              <a:gdLst>
                <a:gd name="T0" fmla="*/ 12 w 552"/>
                <a:gd name="T1" fmla="*/ 95 h 95"/>
                <a:gd name="T2" fmla="*/ 41 w 552"/>
                <a:gd name="T3" fmla="*/ 89 h 95"/>
                <a:gd name="T4" fmla="*/ 84 w 552"/>
                <a:gd name="T5" fmla="*/ 86 h 95"/>
                <a:gd name="T6" fmla="*/ 158 w 552"/>
                <a:gd name="T7" fmla="*/ 80 h 95"/>
                <a:gd name="T8" fmla="*/ 196 w 552"/>
                <a:gd name="T9" fmla="*/ 78 h 95"/>
                <a:gd name="T10" fmla="*/ 217 w 552"/>
                <a:gd name="T11" fmla="*/ 75 h 95"/>
                <a:gd name="T12" fmla="*/ 222 w 552"/>
                <a:gd name="T13" fmla="*/ 69 h 95"/>
                <a:gd name="T14" fmla="*/ 234 w 552"/>
                <a:gd name="T15" fmla="*/ 66 h 95"/>
                <a:gd name="T16" fmla="*/ 251 w 552"/>
                <a:gd name="T17" fmla="*/ 63 h 95"/>
                <a:gd name="T18" fmla="*/ 299 w 552"/>
                <a:gd name="T19" fmla="*/ 57 h 95"/>
                <a:gd name="T20" fmla="*/ 314 w 552"/>
                <a:gd name="T21" fmla="*/ 55 h 95"/>
                <a:gd name="T22" fmla="*/ 343 w 552"/>
                <a:gd name="T23" fmla="*/ 52 h 95"/>
                <a:gd name="T24" fmla="*/ 356 w 552"/>
                <a:gd name="T25" fmla="*/ 49 h 95"/>
                <a:gd name="T26" fmla="*/ 366 w 552"/>
                <a:gd name="T27" fmla="*/ 49 h 95"/>
                <a:gd name="T28" fmla="*/ 375 w 552"/>
                <a:gd name="T29" fmla="*/ 49 h 95"/>
                <a:gd name="T30" fmla="*/ 389 w 552"/>
                <a:gd name="T31" fmla="*/ 46 h 95"/>
                <a:gd name="T32" fmla="*/ 400 w 552"/>
                <a:gd name="T33" fmla="*/ 40 h 95"/>
                <a:gd name="T34" fmla="*/ 411 w 552"/>
                <a:gd name="T35" fmla="*/ 37 h 95"/>
                <a:gd name="T36" fmla="*/ 418 w 552"/>
                <a:gd name="T37" fmla="*/ 34 h 95"/>
                <a:gd name="T38" fmla="*/ 421 w 552"/>
                <a:gd name="T39" fmla="*/ 34 h 95"/>
                <a:gd name="T40" fmla="*/ 427 w 552"/>
                <a:gd name="T41" fmla="*/ 31 h 95"/>
                <a:gd name="T42" fmla="*/ 432 w 552"/>
                <a:gd name="T43" fmla="*/ 28 h 95"/>
                <a:gd name="T44" fmla="*/ 439 w 552"/>
                <a:gd name="T45" fmla="*/ 25 h 95"/>
                <a:gd name="T46" fmla="*/ 443 w 552"/>
                <a:gd name="T47" fmla="*/ 22 h 95"/>
                <a:gd name="T48" fmla="*/ 446 w 552"/>
                <a:gd name="T49" fmla="*/ 22 h 95"/>
                <a:gd name="T50" fmla="*/ 449 w 552"/>
                <a:gd name="T51" fmla="*/ 19 h 95"/>
                <a:gd name="T52" fmla="*/ 458 w 552"/>
                <a:gd name="T53" fmla="*/ 16 h 95"/>
                <a:gd name="T54" fmla="*/ 464 w 552"/>
                <a:gd name="T55" fmla="*/ 16 h 95"/>
                <a:gd name="T56" fmla="*/ 468 w 552"/>
                <a:gd name="T57" fmla="*/ 16 h 95"/>
                <a:gd name="T58" fmla="*/ 474 w 552"/>
                <a:gd name="T59" fmla="*/ 13 h 95"/>
                <a:gd name="T60" fmla="*/ 478 w 552"/>
                <a:gd name="T61" fmla="*/ 13 h 95"/>
                <a:gd name="T62" fmla="*/ 493 w 552"/>
                <a:gd name="T63" fmla="*/ 13 h 95"/>
                <a:gd name="T64" fmla="*/ 498 w 552"/>
                <a:gd name="T65" fmla="*/ 13 h 95"/>
                <a:gd name="T66" fmla="*/ 503 w 552"/>
                <a:gd name="T67" fmla="*/ 13 h 95"/>
                <a:gd name="T68" fmla="*/ 506 w 552"/>
                <a:gd name="T69" fmla="*/ 13 h 95"/>
                <a:gd name="T70" fmla="*/ 509 w 552"/>
                <a:gd name="T71" fmla="*/ 13 h 95"/>
                <a:gd name="T72" fmla="*/ 511 w 552"/>
                <a:gd name="T73" fmla="*/ 13 h 95"/>
                <a:gd name="T74" fmla="*/ 514 w 552"/>
                <a:gd name="T75" fmla="*/ 13 h 95"/>
                <a:gd name="T76" fmla="*/ 517 w 552"/>
                <a:gd name="T77" fmla="*/ 13 h 95"/>
                <a:gd name="T78" fmla="*/ 520 w 552"/>
                <a:gd name="T79" fmla="*/ 13 h 95"/>
                <a:gd name="T80" fmla="*/ 523 w 552"/>
                <a:gd name="T81" fmla="*/ 13 h 95"/>
                <a:gd name="T82" fmla="*/ 526 w 552"/>
                <a:gd name="T83" fmla="*/ 13 h 95"/>
                <a:gd name="T84" fmla="*/ 529 w 552"/>
                <a:gd name="T85" fmla="*/ 13 h 95"/>
                <a:gd name="T86" fmla="*/ 532 w 552"/>
                <a:gd name="T87" fmla="*/ 13 h 95"/>
                <a:gd name="T88" fmla="*/ 535 w 552"/>
                <a:gd name="T89" fmla="*/ 13 h 95"/>
                <a:gd name="T90" fmla="*/ 538 w 552"/>
                <a:gd name="T91" fmla="*/ 8 h 95"/>
                <a:gd name="T92" fmla="*/ 540 w 552"/>
                <a:gd name="T93" fmla="*/ 8 h 95"/>
                <a:gd name="T94" fmla="*/ 543 w 552"/>
                <a:gd name="T95" fmla="*/ 8 h 95"/>
                <a:gd name="T96" fmla="*/ 546 w 552"/>
                <a:gd name="T97" fmla="*/ 8 h 95"/>
                <a:gd name="T98" fmla="*/ 549 w 552"/>
                <a:gd name="T99" fmla="*/ 0 h 95"/>
                <a:gd name="T100" fmla="*/ 552 w 552"/>
                <a:gd name="T10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52" h="95">
                  <a:moveTo>
                    <a:pt x="0" y="95"/>
                  </a:moveTo>
                  <a:lnTo>
                    <a:pt x="2" y="95"/>
                  </a:lnTo>
                  <a:lnTo>
                    <a:pt x="2" y="95"/>
                  </a:lnTo>
                  <a:lnTo>
                    <a:pt x="12" y="95"/>
                  </a:lnTo>
                  <a:lnTo>
                    <a:pt x="12" y="92"/>
                  </a:lnTo>
                  <a:lnTo>
                    <a:pt x="26" y="92"/>
                  </a:lnTo>
                  <a:lnTo>
                    <a:pt x="26" y="89"/>
                  </a:lnTo>
                  <a:lnTo>
                    <a:pt x="41" y="89"/>
                  </a:lnTo>
                  <a:lnTo>
                    <a:pt x="41" y="89"/>
                  </a:lnTo>
                  <a:lnTo>
                    <a:pt x="67" y="89"/>
                  </a:lnTo>
                  <a:lnTo>
                    <a:pt x="67" y="86"/>
                  </a:lnTo>
                  <a:lnTo>
                    <a:pt x="84" y="86"/>
                  </a:lnTo>
                  <a:lnTo>
                    <a:pt x="84" y="83"/>
                  </a:lnTo>
                  <a:lnTo>
                    <a:pt x="148" y="83"/>
                  </a:lnTo>
                  <a:lnTo>
                    <a:pt x="148" y="80"/>
                  </a:lnTo>
                  <a:lnTo>
                    <a:pt x="158" y="80"/>
                  </a:lnTo>
                  <a:lnTo>
                    <a:pt x="158" y="80"/>
                  </a:lnTo>
                  <a:lnTo>
                    <a:pt x="192" y="80"/>
                  </a:lnTo>
                  <a:lnTo>
                    <a:pt x="192" y="78"/>
                  </a:lnTo>
                  <a:lnTo>
                    <a:pt x="196" y="78"/>
                  </a:lnTo>
                  <a:lnTo>
                    <a:pt x="196" y="75"/>
                  </a:lnTo>
                  <a:lnTo>
                    <a:pt x="205" y="75"/>
                  </a:lnTo>
                  <a:lnTo>
                    <a:pt x="205" y="75"/>
                  </a:lnTo>
                  <a:lnTo>
                    <a:pt x="217" y="75"/>
                  </a:lnTo>
                  <a:lnTo>
                    <a:pt x="217" y="72"/>
                  </a:lnTo>
                  <a:lnTo>
                    <a:pt x="221" y="72"/>
                  </a:lnTo>
                  <a:lnTo>
                    <a:pt x="221" y="69"/>
                  </a:lnTo>
                  <a:lnTo>
                    <a:pt x="222" y="69"/>
                  </a:lnTo>
                  <a:lnTo>
                    <a:pt x="222" y="66"/>
                  </a:lnTo>
                  <a:lnTo>
                    <a:pt x="228" y="66"/>
                  </a:lnTo>
                  <a:lnTo>
                    <a:pt x="228" y="66"/>
                  </a:lnTo>
                  <a:lnTo>
                    <a:pt x="234" y="66"/>
                  </a:lnTo>
                  <a:lnTo>
                    <a:pt x="234" y="63"/>
                  </a:lnTo>
                  <a:lnTo>
                    <a:pt x="240" y="63"/>
                  </a:lnTo>
                  <a:lnTo>
                    <a:pt x="240" y="63"/>
                  </a:lnTo>
                  <a:lnTo>
                    <a:pt x="251" y="63"/>
                  </a:lnTo>
                  <a:lnTo>
                    <a:pt x="251" y="60"/>
                  </a:lnTo>
                  <a:lnTo>
                    <a:pt x="273" y="60"/>
                  </a:lnTo>
                  <a:lnTo>
                    <a:pt x="273" y="57"/>
                  </a:lnTo>
                  <a:lnTo>
                    <a:pt x="299" y="57"/>
                  </a:lnTo>
                  <a:lnTo>
                    <a:pt x="299" y="55"/>
                  </a:lnTo>
                  <a:lnTo>
                    <a:pt x="308" y="55"/>
                  </a:lnTo>
                  <a:lnTo>
                    <a:pt x="308" y="55"/>
                  </a:lnTo>
                  <a:lnTo>
                    <a:pt x="314" y="55"/>
                  </a:lnTo>
                  <a:lnTo>
                    <a:pt x="314" y="52"/>
                  </a:lnTo>
                  <a:lnTo>
                    <a:pt x="336" y="52"/>
                  </a:lnTo>
                  <a:lnTo>
                    <a:pt x="336" y="52"/>
                  </a:lnTo>
                  <a:lnTo>
                    <a:pt x="343" y="52"/>
                  </a:lnTo>
                  <a:lnTo>
                    <a:pt x="343" y="49"/>
                  </a:lnTo>
                  <a:lnTo>
                    <a:pt x="355" y="49"/>
                  </a:lnTo>
                  <a:lnTo>
                    <a:pt x="355" y="49"/>
                  </a:lnTo>
                  <a:lnTo>
                    <a:pt x="356" y="49"/>
                  </a:lnTo>
                  <a:lnTo>
                    <a:pt x="356" y="49"/>
                  </a:lnTo>
                  <a:lnTo>
                    <a:pt x="362" y="49"/>
                  </a:lnTo>
                  <a:lnTo>
                    <a:pt x="362" y="49"/>
                  </a:lnTo>
                  <a:lnTo>
                    <a:pt x="366" y="49"/>
                  </a:lnTo>
                  <a:lnTo>
                    <a:pt x="366" y="49"/>
                  </a:lnTo>
                  <a:lnTo>
                    <a:pt x="372" y="49"/>
                  </a:lnTo>
                  <a:lnTo>
                    <a:pt x="372" y="49"/>
                  </a:lnTo>
                  <a:lnTo>
                    <a:pt x="375" y="49"/>
                  </a:lnTo>
                  <a:lnTo>
                    <a:pt x="375" y="49"/>
                  </a:lnTo>
                  <a:lnTo>
                    <a:pt x="376" y="49"/>
                  </a:lnTo>
                  <a:lnTo>
                    <a:pt x="376" y="46"/>
                  </a:lnTo>
                  <a:lnTo>
                    <a:pt x="389" y="46"/>
                  </a:lnTo>
                  <a:lnTo>
                    <a:pt x="389" y="43"/>
                  </a:lnTo>
                  <a:lnTo>
                    <a:pt x="392" y="43"/>
                  </a:lnTo>
                  <a:lnTo>
                    <a:pt x="392" y="40"/>
                  </a:lnTo>
                  <a:lnTo>
                    <a:pt x="400" y="40"/>
                  </a:lnTo>
                  <a:lnTo>
                    <a:pt x="400" y="37"/>
                  </a:lnTo>
                  <a:lnTo>
                    <a:pt x="401" y="37"/>
                  </a:lnTo>
                  <a:lnTo>
                    <a:pt x="401" y="37"/>
                  </a:lnTo>
                  <a:lnTo>
                    <a:pt x="411" y="37"/>
                  </a:lnTo>
                  <a:lnTo>
                    <a:pt x="411" y="37"/>
                  </a:lnTo>
                  <a:lnTo>
                    <a:pt x="414" y="37"/>
                  </a:lnTo>
                  <a:lnTo>
                    <a:pt x="414" y="34"/>
                  </a:lnTo>
                  <a:lnTo>
                    <a:pt x="418" y="34"/>
                  </a:lnTo>
                  <a:lnTo>
                    <a:pt x="418" y="34"/>
                  </a:lnTo>
                  <a:lnTo>
                    <a:pt x="420" y="34"/>
                  </a:lnTo>
                  <a:lnTo>
                    <a:pt x="420" y="34"/>
                  </a:lnTo>
                  <a:lnTo>
                    <a:pt x="421" y="34"/>
                  </a:lnTo>
                  <a:lnTo>
                    <a:pt x="421" y="31"/>
                  </a:lnTo>
                  <a:lnTo>
                    <a:pt x="424" y="31"/>
                  </a:lnTo>
                  <a:lnTo>
                    <a:pt x="424" y="31"/>
                  </a:lnTo>
                  <a:lnTo>
                    <a:pt x="427" y="31"/>
                  </a:lnTo>
                  <a:lnTo>
                    <a:pt x="427" y="31"/>
                  </a:lnTo>
                  <a:lnTo>
                    <a:pt x="429" y="31"/>
                  </a:lnTo>
                  <a:lnTo>
                    <a:pt x="429" y="28"/>
                  </a:lnTo>
                  <a:lnTo>
                    <a:pt x="432" y="28"/>
                  </a:lnTo>
                  <a:lnTo>
                    <a:pt x="432" y="25"/>
                  </a:lnTo>
                  <a:lnTo>
                    <a:pt x="433" y="25"/>
                  </a:lnTo>
                  <a:lnTo>
                    <a:pt x="433" y="25"/>
                  </a:lnTo>
                  <a:lnTo>
                    <a:pt x="439" y="25"/>
                  </a:lnTo>
                  <a:lnTo>
                    <a:pt x="439" y="25"/>
                  </a:lnTo>
                  <a:lnTo>
                    <a:pt x="442" y="25"/>
                  </a:lnTo>
                  <a:lnTo>
                    <a:pt x="442" y="22"/>
                  </a:lnTo>
                  <a:lnTo>
                    <a:pt x="443" y="22"/>
                  </a:lnTo>
                  <a:lnTo>
                    <a:pt x="443" y="22"/>
                  </a:lnTo>
                  <a:lnTo>
                    <a:pt x="445" y="22"/>
                  </a:lnTo>
                  <a:lnTo>
                    <a:pt x="445" y="22"/>
                  </a:lnTo>
                  <a:lnTo>
                    <a:pt x="446" y="22"/>
                  </a:lnTo>
                  <a:lnTo>
                    <a:pt x="446" y="19"/>
                  </a:lnTo>
                  <a:lnTo>
                    <a:pt x="448" y="19"/>
                  </a:lnTo>
                  <a:lnTo>
                    <a:pt x="448" y="19"/>
                  </a:lnTo>
                  <a:lnTo>
                    <a:pt x="449" y="19"/>
                  </a:lnTo>
                  <a:lnTo>
                    <a:pt x="449" y="16"/>
                  </a:lnTo>
                  <a:lnTo>
                    <a:pt x="450" y="16"/>
                  </a:lnTo>
                  <a:lnTo>
                    <a:pt x="450" y="16"/>
                  </a:lnTo>
                  <a:lnTo>
                    <a:pt x="458" y="16"/>
                  </a:lnTo>
                  <a:lnTo>
                    <a:pt x="458" y="16"/>
                  </a:lnTo>
                  <a:lnTo>
                    <a:pt x="461" y="16"/>
                  </a:lnTo>
                  <a:lnTo>
                    <a:pt x="461" y="16"/>
                  </a:lnTo>
                  <a:lnTo>
                    <a:pt x="464" y="16"/>
                  </a:lnTo>
                  <a:lnTo>
                    <a:pt x="464" y="16"/>
                  </a:lnTo>
                  <a:lnTo>
                    <a:pt x="465" y="16"/>
                  </a:lnTo>
                  <a:lnTo>
                    <a:pt x="465" y="16"/>
                  </a:lnTo>
                  <a:lnTo>
                    <a:pt x="468" y="16"/>
                  </a:lnTo>
                  <a:lnTo>
                    <a:pt x="468" y="16"/>
                  </a:lnTo>
                  <a:lnTo>
                    <a:pt x="469" y="16"/>
                  </a:lnTo>
                  <a:lnTo>
                    <a:pt x="469" y="13"/>
                  </a:lnTo>
                  <a:lnTo>
                    <a:pt x="474" y="13"/>
                  </a:lnTo>
                  <a:lnTo>
                    <a:pt x="474" y="13"/>
                  </a:lnTo>
                  <a:lnTo>
                    <a:pt x="475" y="13"/>
                  </a:lnTo>
                  <a:lnTo>
                    <a:pt x="475" y="13"/>
                  </a:lnTo>
                  <a:lnTo>
                    <a:pt x="478" y="13"/>
                  </a:lnTo>
                  <a:lnTo>
                    <a:pt x="478" y="13"/>
                  </a:lnTo>
                  <a:lnTo>
                    <a:pt x="488" y="13"/>
                  </a:lnTo>
                  <a:lnTo>
                    <a:pt x="488" y="13"/>
                  </a:lnTo>
                  <a:lnTo>
                    <a:pt x="493" y="13"/>
                  </a:lnTo>
                  <a:lnTo>
                    <a:pt x="493" y="13"/>
                  </a:lnTo>
                  <a:lnTo>
                    <a:pt x="497" y="13"/>
                  </a:lnTo>
                  <a:lnTo>
                    <a:pt x="497" y="13"/>
                  </a:lnTo>
                  <a:lnTo>
                    <a:pt x="498" y="13"/>
                  </a:lnTo>
                  <a:lnTo>
                    <a:pt x="498" y="13"/>
                  </a:lnTo>
                  <a:lnTo>
                    <a:pt x="501" y="13"/>
                  </a:lnTo>
                  <a:lnTo>
                    <a:pt x="501" y="13"/>
                  </a:lnTo>
                  <a:lnTo>
                    <a:pt x="503" y="13"/>
                  </a:lnTo>
                  <a:lnTo>
                    <a:pt x="503" y="13"/>
                  </a:lnTo>
                  <a:lnTo>
                    <a:pt x="504" y="13"/>
                  </a:lnTo>
                  <a:lnTo>
                    <a:pt x="504" y="13"/>
                  </a:lnTo>
                  <a:lnTo>
                    <a:pt x="506" y="13"/>
                  </a:lnTo>
                  <a:lnTo>
                    <a:pt x="506" y="13"/>
                  </a:lnTo>
                  <a:lnTo>
                    <a:pt x="507" y="13"/>
                  </a:lnTo>
                  <a:lnTo>
                    <a:pt x="507" y="13"/>
                  </a:lnTo>
                  <a:lnTo>
                    <a:pt x="509" y="13"/>
                  </a:lnTo>
                  <a:lnTo>
                    <a:pt x="509" y="13"/>
                  </a:lnTo>
                  <a:lnTo>
                    <a:pt x="510" y="13"/>
                  </a:lnTo>
                  <a:lnTo>
                    <a:pt x="510" y="13"/>
                  </a:lnTo>
                  <a:lnTo>
                    <a:pt x="511" y="13"/>
                  </a:lnTo>
                  <a:lnTo>
                    <a:pt x="511" y="13"/>
                  </a:lnTo>
                  <a:lnTo>
                    <a:pt x="513" y="13"/>
                  </a:lnTo>
                  <a:lnTo>
                    <a:pt x="513" y="13"/>
                  </a:lnTo>
                  <a:lnTo>
                    <a:pt x="514" y="13"/>
                  </a:lnTo>
                  <a:lnTo>
                    <a:pt x="514" y="13"/>
                  </a:lnTo>
                  <a:lnTo>
                    <a:pt x="516" y="13"/>
                  </a:lnTo>
                  <a:lnTo>
                    <a:pt x="516" y="13"/>
                  </a:lnTo>
                  <a:lnTo>
                    <a:pt x="517" y="13"/>
                  </a:lnTo>
                  <a:lnTo>
                    <a:pt x="517" y="13"/>
                  </a:lnTo>
                  <a:lnTo>
                    <a:pt x="519" y="13"/>
                  </a:lnTo>
                  <a:lnTo>
                    <a:pt x="519" y="13"/>
                  </a:lnTo>
                  <a:lnTo>
                    <a:pt x="520" y="13"/>
                  </a:lnTo>
                  <a:lnTo>
                    <a:pt x="520" y="13"/>
                  </a:lnTo>
                  <a:lnTo>
                    <a:pt x="522" y="13"/>
                  </a:lnTo>
                  <a:lnTo>
                    <a:pt x="522" y="13"/>
                  </a:lnTo>
                  <a:lnTo>
                    <a:pt x="523" y="13"/>
                  </a:lnTo>
                  <a:lnTo>
                    <a:pt x="523" y="13"/>
                  </a:lnTo>
                  <a:lnTo>
                    <a:pt x="525" y="13"/>
                  </a:lnTo>
                  <a:lnTo>
                    <a:pt x="525" y="13"/>
                  </a:lnTo>
                  <a:lnTo>
                    <a:pt x="526" y="13"/>
                  </a:lnTo>
                  <a:lnTo>
                    <a:pt x="526" y="13"/>
                  </a:lnTo>
                  <a:lnTo>
                    <a:pt x="527" y="13"/>
                  </a:lnTo>
                  <a:lnTo>
                    <a:pt x="527" y="13"/>
                  </a:lnTo>
                  <a:lnTo>
                    <a:pt x="529" y="13"/>
                  </a:lnTo>
                  <a:lnTo>
                    <a:pt x="529" y="13"/>
                  </a:lnTo>
                  <a:lnTo>
                    <a:pt x="530" y="13"/>
                  </a:lnTo>
                  <a:lnTo>
                    <a:pt x="530" y="13"/>
                  </a:lnTo>
                  <a:lnTo>
                    <a:pt x="532" y="13"/>
                  </a:lnTo>
                  <a:lnTo>
                    <a:pt x="532" y="13"/>
                  </a:lnTo>
                  <a:lnTo>
                    <a:pt x="533" y="13"/>
                  </a:lnTo>
                  <a:lnTo>
                    <a:pt x="533" y="13"/>
                  </a:lnTo>
                  <a:lnTo>
                    <a:pt x="535" y="13"/>
                  </a:lnTo>
                  <a:lnTo>
                    <a:pt x="535" y="8"/>
                  </a:lnTo>
                  <a:lnTo>
                    <a:pt x="536" y="8"/>
                  </a:lnTo>
                  <a:lnTo>
                    <a:pt x="536" y="8"/>
                  </a:lnTo>
                  <a:lnTo>
                    <a:pt x="538" y="8"/>
                  </a:lnTo>
                  <a:lnTo>
                    <a:pt x="538" y="8"/>
                  </a:lnTo>
                  <a:lnTo>
                    <a:pt x="539" y="8"/>
                  </a:lnTo>
                  <a:lnTo>
                    <a:pt x="539" y="8"/>
                  </a:lnTo>
                  <a:lnTo>
                    <a:pt x="540" y="8"/>
                  </a:lnTo>
                  <a:lnTo>
                    <a:pt x="540" y="8"/>
                  </a:lnTo>
                  <a:lnTo>
                    <a:pt x="542" y="8"/>
                  </a:lnTo>
                  <a:lnTo>
                    <a:pt x="542" y="8"/>
                  </a:lnTo>
                  <a:lnTo>
                    <a:pt x="543" y="8"/>
                  </a:lnTo>
                  <a:lnTo>
                    <a:pt x="543" y="8"/>
                  </a:lnTo>
                  <a:lnTo>
                    <a:pt x="545" y="8"/>
                  </a:lnTo>
                  <a:lnTo>
                    <a:pt x="545" y="8"/>
                  </a:lnTo>
                  <a:lnTo>
                    <a:pt x="546" y="8"/>
                  </a:lnTo>
                  <a:lnTo>
                    <a:pt x="546" y="8"/>
                  </a:lnTo>
                  <a:lnTo>
                    <a:pt x="548" y="8"/>
                  </a:lnTo>
                  <a:lnTo>
                    <a:pt x="548" y="0"/>
                  </a:lnTo>
                  <a:lnTo>
                    <a:pt x="549" y="0"/>
                  </a:lnTo>
                  <a:lnTo>
                    <a:pt x="549" y="0"/>
                  </a:lnTo>
                  <a:lnTo>
                    <a:pt x="551" y="0"/>
                  </a:lnTo>
                  <a:lnTo>
                    <a:pt x="551" y="0"/>
                  </a:lnTo>
                  <a:lnTo>
                    <a:pt x="552" y="0"/>
                  </a:lnTo>
                  <a:lnTo>
                    <a:pt x="552" y="0"/>
                  </a:lnTo>
                </a:path>
              </a:pathLst>
            </a:custGeom>
            <a:noFill/>
            <a:ln w="20638" cap="flat">
              <a:solidFill>
                <a:srgbClr val="AD403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C2D4E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1521" y="2375"/>
              <a:ext cx="3466" cy="400"/>
            </a:xfrm>
            <a:custGeom>
              <a:avLst/>
              <a:gdLst>
                <a:gd name="T0" fmla="*/ 55 w 552"/>
                <a:gd name="T1" fmla="*/ 71 h 71"/>
                <a:gd name="T2" fmla="*/ 90 w 552"/>
                <a:gd name="T3" fmla="*/ 67 h 71"/>
                <a:gd name="T4" fmla="*/ 132 w 552"/>
                <a:gd name="T5" fmla="*/ 61 h 71"/>
                <a:gd name="T6" fmla="*/ 233 w 552"/>
                <a:gd name="T7" fmla="*/ 54 h 71"/>
                <a:gd name="T8" fmla="*/ 249 w 552"/>
                <a:gd name="T9" fmla="*/ 47 h 71"/>
                <a:gd name="T10" fmla="*/ 289 w 552"/>
                <a:gd name="T11" fmla="*/ 40 h 71"/>
                <a:gd name="T12" fmla="*/ 308 w 552"/>
                <a:gd name="T13" fmla="*/ 33 h 71"/>
                <a:gd name="T14" fmla="*/ 355 w 552"/>
                <a:gd name="T15" fmla="*/ 26 h 71"/>
                <a:gd name="T16" fmla="*/ 381 w 552"/>
                <a:gd name="T17" fmla="*/ 26 h 71"/>
                <a:gd name="T18" fmla="*/ 398 w 552"/>
                <a:gd name="T19" fmla="*/ 23 h 71"/>
                <a:gd name="T20" fmla="*/ 416 w 552"/>
                <a:gd name="T21" fmla="*/ 19 h 71"/>
                <a:gd name="T22" fmla="*/ 418 w 552"/>
                <a:gd name="T23" fmla="*/ 16 h 71"/>
                <a:gd name="T24" fmla="*/ 421 w 552"/>
                <a:gd name="T25" fmla="*/ 16 h 71"/>
                <a:gd name="T26" fmla="*/ 430 w 552"/>
                <a:gd name="T27" fmla="*/ 16 h 71"/>
                <a:gd name="T28" fmla="*/ 445 w 552"/>
                <a:gd name="T29" fmla="*/ 16 h 71"/>
                <a:gd name="T30" fmla="*/ 449 w 552"/>
                <a:gd name="T31" fmla="*/ 16 h 71"/>
                <a:gd name="T32" fmla="*/ 453 w 552"/>
                <a:gd name="T33" fmla="*/ 16 h 71"/>
                <a:gd name="T34" fmla="*/ 456 w 552"/>
                <a:gd name="T35" fmla="*/ 16 h 71"/>
                <a:gd name="T36" fmla="*/ 462 w 552"/>
                <a:gd name="T37" fmla="*/ 16 h 71"/>
                <a:gd name="T38" fmla="*/ 465 w 552"/>
                <a:gd name="T39" fmla="*/ 16 h 71"/>
                <a:gd name="T40" fmla="*/ 468 w 552"/>
                <a:gd name="T41" fmla="*/ 12 h 71"/>
                <a:gd name="T42" fmla="*/ 471 w 552"/>
                <a:gd name="T43" fmla="*/ 12 h 71"/>
                <a:gd name="T44" fmla="*/ 475 w 552"/>
                <a:gd name="T45" fmla="*/ 12 h 71"/>
                <a:gd name="T46" fmla="*/ 478 w 552"/>
                <a:gd name="T47" fmla="*/ 12 h 71"/>
                <a:gd name="T48" fmla="*/ 481 w 552"/>
                <a:gd name="T49" fmla="*/ 12 h 71"/>
                <a:gd name="T50" fmla="*/ 484 w 552"/>
                <a:gd name="T51" fmla="*/ 12 h 71"/>
                <a:gd name="T52" fmla="*/ 488 w 552"/>
                <a:gd name="T53" fmla="*/ 12 h 71"/>
                <a:gd name="T54" fmla="*/ 491 w 552"/>
                <a:gd name="T55" fmla="*/ 12 h 71"/>
                <a:gd name="T56" fmla="*/ 495 w 552"/>
                <a:gd name="T57" fmla="*/ 12 h 71"/>
                <a:gd name="T58" fmla="*/ 498 w 552"/>
                <a:gd name="T59" fmla="*/ 12 h 71"/>
                <a:gd name="T60" fmla="*/ 501 w 552"/>
                <a:gd name="T61" fmla="*/ 12 h 71"/>
                <a:gd name="T62" fmla="*/ 504 w 552"/>
                <a:gd name="T63" fmla="*/ 12 h 71"/>
                <a:gd name="T64" fmla="*/ 507 w 552"/>
                <a:gd name="T65" fmla="*/ 12 h 71"/>
                <a:gd name="T66" fmla="*/ 510 w 552"/>
                <a:gd name="T67" fmla="*/ 12 h 71"/>
                <a:gd name="T68" fmla="*/ 513 w 552"/>
                <a:gd name="T69" fmla="*/ 12 h 71"/>
                <a:gd name="T70" fmla="*/ 516 w 552"/>
                <a:gd name="T71" fmla="*/ 8 h 71"/>
                <a:gd name="T72" fmla="*/ 519 w 552"/>
                <a:gd name="T73" fmla="*/ 8 h 71"/>
                <a:gd name="T74" fmla="*/ 522 w 552"/>
                <a:gd name="T75" fmla="*/ 8 h 71"/>
                <a:gd name="T76" fmla="*/ 525 w 552"/>
                <a:gd name="T77" fmla="*/ 8 h 71"/>
                <a:gd name="T78" fmla="*/ 527 w 552"/>
                <a:gd name="T79" fmla="*/ 8 h 71"/>
                <a:gd name="T80" fmla="*/ 530 w 552"/>
                <a:gd name="T81" fmla="*/ 8 h 71"/>
                <a:gd name="T82" fmla="*/ 533 w 552"/>
                <a:gd name="T83" fmla="*/ 8 h 71"/>
                <a:gd name="T84" fmla="*/ 536 w 552"/>
                <a:gd name="T85" fmla="*/ 8 h 71"/>
                <a:gd name="T86" fmla="*/ 539 w 552"/>
                <a:gd name="T87" fmla="*/ 0 h 71"/>
                <a:gd name="T88" fmla="*/ 542 w 552"/>
                <a:gd name="T89" fmla="*/ 0 h 71"/>
                <a:gd name="T90" fmla="*/ 545 w 552"/>
                <a:gd name="T91" fmla="*/ 0 h 71"/>
                <a:gd name="T92" fmla="*/ 548 w 552"/>
                <a:gd name="T93" fmla="*/ 0 h 71"/>
                <a:gd name="T94" fmla="*/ 551 w 552"/>
                <a:gd name="T9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52" h="71">
                  <a:moveTo>
                    <a:pt x="0" y="71"/>
                  </a:moveTo>
                  <a:lnTo>
                    <a:pt x="2" y="71"/>
                  </a:lnTo>
                  <a:lnTo>
                    <a:pt x="2" y="71"/>
                  </a:lnTo>
                  <a:lnTo>
                    <a:pt x="55" y="71"/>
                  </a:lnTo>
                  <a:lnTo>
                    <a:pt x="55" y="67"/>
                  </a:lnTo>
                  <a:lnTo>
                    <a:pt x="58" y="67"/>
                  </a:lnTo>
                  <a:lnTo>
                    <a:pt x="58" y="67"/>
                  </a:lnTo>
                  <a:lnTo>
                    <a:pt x="90" y="67"/>
                  </a:lnTo>
                  <a:lnTo>
                    <a:pt x="90" y="64"/>
                  </a:lnTo>
                  <a:lnTo>
                    <a:pt x="111" y="64"/>
                  </a:lnTo>
                  <a:lnTo>
                    <a:pt x="111" y="61"/>
                  </a:lnTo>
                  <a:lnTo>
                    <a:pt x="132" y="61"/>
                  </a:lnTo>
                  <a:lnTo>
                    <a:pt x="132" y="57"/>
                  </a:lnTo>
                  <a:lnTo>
                    <a:pt x="148" y="57"/>
                  </a:lnTo>
                  <a:lnTo>
                    <a:pt x="148" y="54"/>
                  </a:lnTo>
                  <a:lnTo>
                    <a:pt x="233" y="54"/>
                  </a:lnTo>
                  <a:lnTo>
                    <a:pt x="233" y="47"/>
                  </a:lnTo>
                  <a:lnTo>
                    <a:pt x="241" y="47"/>
                  </a:lnTo>
                  <a:lnTo>
                    <a:pt x="241" y="47"/>
                  </a:lnTo>
                  <a:lnTo>
                    <a:pt x="249" y="47"/>
                  </a:lnTo>
                  <a:lnTo>
                    <a:pt x="249" y="43"/>
                  </a:lnTo>
                  <a:lnTo>
                    <a:pt x="257" y="43"/>
                  </a:lnTo>
                  <a:lnTo>
                    <a:pt x="257" y="40"/>
                  </a:lnTo>
                  <a:lnTo>
                    <a:pt x="289" y="40"/>
                  </a:lnTo>
                  <a:lnTo>
                    <a:pt x="289" y="37"/>
                  </a:lnTo>
                  <a:lnTo>
                    <a:pt x="292" y="37"/>
                  </a:lnTo>
                  <a:lnTo>
                    <a:pt x="292" y="33"/>
                  </a:lnTo>
                  <a:lnTo>
                    <a:pt x="308" y="33"/>
                  </a:lnTo>
                  <a:lnTo>
                    <a:pt x="308" y="30"/>
                  </a:lnTo>
                  <a:lnTo>
                    <a:pt x="327" y="30"/>
                  </a:lnTo>
                  <a:lnTo>
                    <a:pt x="327" y="26"/>
                  </a:lnTo>
                  <a:lnTo>
                    <a:pt x="355" y="26"/>
                  </a:lnTo>
                  <a:lnTo>
                    <a:pt x="355" y="26"/>
                  </a:lnTo>
                  <a:lnTo>
                    <a:pt x="366" y="26"/>
                  </a:lnTo>
                  <a:lnTo>
                    <a:pt x="366" y="26"/>
                  </a:lnTo>
                  <a:lnTo>
                    <a:pt x="381" y="26"/>
                  </a:lnTo>
                  <a:lnTo>
                    <a:pt x="381" y="26"/>
                  </a:lnTo>
                  <a:lnTo>
                    <a:pt x="394" y="26"/>
                  </a:lnTo>
                  <a:lnTo>
                    <a:pt x="394" y="23"/>
                  </a:lnTo>
                  <a:lnTo>
                    <a:pt x="398" y="23"/>
                  </a:lnTo>
                  <a:lnTo>
                    <a:pt x="398" y="23"/>
                  </a:lnTo>
                  <a:lnTo>
                    <a:pt x="404" y="23"/>
                  </a:lnTo>
                  <a:lnTo>
                    <a:pt x="404" y="19"/>
                  </a:lnTo>
                  <a:lnTo>
                    <a:pt x="416" y="19"/>
                  </a:lnTo>
                  <a:lnTo>
                    <a:pt x="416" y="19"/>
                  </a:lnTo>
                  <a:lnTo>
                    <a:pt x="417" y="19"/>
                  </a:lnTo>
                  <a:lnTo>
                    <a:pt x="417" y="16"/>
                  </a:lnTo>
                  <a:lnTo>
                    <a:pt x="418" y="16"/>
                  </a:lnTo>
                  <a:lnTo>
                    <a:pt x="418" y="16"/>
                  </a:lnTo>
                  <a:lnTo>
                    <a:pt x="420" y="16"/>
                  </a:lnTo>
                  <a:lnTo>
                    <a:pt x="420" y="16"/>
                  </a:lnTo>
                  <a:lnTo>
                    <a:pt x="421" y="16"/>
                  </a:lnTo>
                  <a:lnTo>
                    <a:pt x="421" y="16"/>
                  </a:lnTo>
                  <a:lnTo>
                    <a:pt x="429" y="16"/>
                  </a:lnTo>
                  <a:lnTo>
                    <a:pt x="429" y="16"/>
                  </a:lnTo>
                  <a:lnTo>
                    <a:pt x="430" y="16"/>
                  </a:lnTo>
                  <a:lnTo>
                    <a:pt x="430" y="16"/>
                  </a:lnTo>
                  <a:lnTo>
                    <a:pt x="437" y="16"/>
                  </a:lnTo>
                  <a:lnTo>
                    <a:pt x="437" y="16"/>
                  </a:lnTo>
                  <a:lnTo>
                    <a:pt x="445" y="16"/>
                  </a:lnTo>
                  <a:lnTo>
                    <a:pt x="445" y="16"/>
                  </a:lnTo>
                  <a:lnTo>
                    <a:pt x="448" y="16"/>
                  </a:lnTo>
                  <a:lnTo>
                    <a:pt x="448" y="16"/>
                  </a:lnTo>
                  <a:lnTo>
                    <a:pt x="449" y="16"/>
                  </a:lnTo>
                  <a:lnTo>
                    <a:pt x="449" y="16"/>
                  </a:lnTo>
                  <a:lnTo>
                    <a:pt x="450" y="16"/>
                  </a:lnTo>
                  <a:lnTo>
                    <a:pt x="450" y="16"/>
                  </a:lnTo>
                  <a:lnTo>
                    <a:pt x="453" y="16"/>
                  </a:lnTo>
                  <a:lnTo>
                    <a:pt x="453" y="16"/>
                  </a:lnTo>
                  <a:lnTo>
                    <a:pt x="455" y="16"/>
                  </a:lnTo>
                  <a:lnTo>
                    <a:pt x="455" y="16"/>
                  </a:lnTo>
                  <a:lnTo>
                    <a:pt x="456" y="16"/>
                  </a:lnTo>
                  <a:lnTo>
                    <a:pt x="456" y="16"/>
                  </a:lnTo>
                  <a:lnTo>
                    <a:pt x="458" y="16"/>
                  </a:lnTo>
                  <a:lnTo>
                    <a:pt x="458" y="16"/>
                  </a:lnTo>
                  <a:lnTo>
                    <a:pt x="462" y="16"/>
                  </a:lnTo>
                  <a:lnTo>
                    <a:pt x="462" y="16"/>
                  </a:lnTo>
                  <a:lnTo>
                    <a:pt x="464" y="16"/>
                  </a:lnTo>
                  <a:lnTo>
                    <a:pt x="464" y="16"/>
                  </a:lnTo>
                  <a:lnTo>
                    <a:pt x="465" y="16"/>
                  </a:lnTo>
                  <a:lnTo>
                    <a:pt x="465" y="12"/>
                  </a:lnTo>
                  <a:lnTo>
                    <a:pt x="466" y="12"/>
                  </a:lnTo>
                  <a:lnTo>
                    <a:pt x="466" y="12"/>
                  </a:lnTo>
                  <a:lnTo>
                    <a:pt x="468" y="12"/>
                  </a:lnTo>
                  <a:lnTo>
                    <a:pt x="468" y="12"/>
                  </a:lnTo>
                  <a:lnTo>
                    <a:pt x="469" y="12"/>
                  </a:lnTo>
                  <a:lnTo>
                    <a:pt x="469" y="12"/>
                  </a:lnTo>
                  <a:lnTo>
                    <a:pt x="471" y="12"/>
                  </a:lnTo>
                  <a:lnTo>
                    <a:pt x="471" y="12"/>
                  </a:lnTo>
                  <a:lnTo>
                    <a:pt x="474" y="12"/>
                  </a:lnTo>
                  <a:lnTo>
                    <a:pt x="474" y="12"/>
                  </a:lnTo>
                  <a:lnTo>
                    <a:pt x="475" y="12"/>
                  </a:lnTo>
                  <a:lnTo>
                    <a:pt x="475" y="12"/>
                  </a:lnTo>
                  <a:lnTo>
                    <a:pt x="477" y="12"/>
                  </a:lnTo>
                  <a:lnTo>
                    <a:pt x="477" y="12"/>
                  </a:lnTo>
                  <a:lnTo>
                    <a:pt x="478" y="12"/>
                  </a:lnTo>
                  <a:lnTo>
                    <a:pt x="478" y="12"/>
                  </a:lnTo>
                  <a:lnTo>
                    <a:pt x="479" y="12"/>
                  </a:lnTo>
                  <a:lnTo>
                    <a:pt x="479" y="12"/>
                  </a:lnTo>
                  <a:lnTo>
                    <a:pt x="481" y="12"/>
                  </a:lnTo>
                  <a:lnTo>
                    <a:pt x="481" y="12"/>
                  </a:lnTo>
                  <a:lnTo>
                    <a:pt x="482" y="12"/>
                  </a:lnTo>
                  <a:lnTo>
                    <a:pt x="482" y="12"/>
                  </a:lnTo>
                  <a:lnTo>
                    <a:pt x="484" y="12"/>
                  </a:lnTo>
                  <a:lnTo>
                    <a:pt x="484" y="12"/>
                  </a:lnTo>
                  <a:lnTo>
                    <a:pt x="487" y="12"/>
                  </a:lnTo>
                  <a:lnTo>
                    <a:pt x="487" y="12"/>
                  </a:lnTo>
                  <a:lnTo>
                    <a:pt x="488" y="12"/>
                  </a:lnTo>
                  <a:lnTo>
                    <a:pt x="488" y="12"/>
                  </a:lnTo>
                  <a:lnTo>
                    <a:pt x="490" y="12"/>
                  </a:lnTo>
                  <a:lnTo>
                    <a:pt x="490" y="12"/>
                  </a:lnTo>
                  <a:lnTo>
                    <a:pt x="491" y="12"/>
                  </a:lnTo>
                  <a:lnTo>
                    <a:pt x="491" y="12"/>
                  </a:lnTo>
                  <a:lnTo>
                    <a:pt x="493" y="12"/>
                  </a:lnTo>
                  <a:lnTo>
                    <a:pt x="493" y="12"/>
                  </a:lnTo>
                  <a:lnTo>
                    <a:pt x="495" y="12"/>
                  </a:lnTo>
                  <a:lnTo>
                    <a:pt x="495" y="12"/>
                  </a:lnTo>
                  <a:lnTo>
                    <a:pt x="497" y="12"/>
                  </a:lnTo>
                  <a:lnTo>
                    <a:pt x="497" y="12"/>
                  </a:lnTo>
                  <a:lnTo>
                    <a:pt x="498" y="12"/>
                  </a:lnTo>
                  <a:lnTo>
                    <a:pt x="498" y="12"/>
                  </a:lnTo>
                  <a:lnTo>
                    <a:pt x="500" y="12"/>
                  </a:lnTo>
                  <a:lnTo>
                    <a:pt x="500" y="12"/>
                  </a:lnTo>
                  <a:lnTo>
                    <a:pt x="501" y="12"/>
                  </a:lnTo>
                  <a:lnTo>
                    <a:pt x="501" y="12"/>
                  </a:lnTo>
                  <a:lnTo>
                    <a:pt x="503" y="12"/>
                  </a:lnTo>
                  <a:lnTo>
                    <a:pt x="503" y="12"/>
                  </a:lnTo>
                  <a:lnTo>
                    <a:pt x="504" y="12"/>
                  </a:lnTo>
                  <a:lnTo>
                    <a:pt x="504" y="12"/>
                  </a:lnTo>
                  <a:lnTo>
                    <a:pt x="506" y="12"/>
                  </a:lnTo>
                  <a:lnTo>
                    <a:pt x="506" y="12"/>
                  </a:lnTo>
                  <a:lnTo>
                    <a:pt x="507" y="12"/>
                  </a:lnTo>
                  <a:lnTo>
                    <a:pt x="507" y="12"/>
                  </a:lnTo>
                  <a:lnTo>
                    <a:pt x="509" y="12"/>
                  </a:lnTo>
                  <a:lnTo>
                    <a:pt x="509" y="12"/>
                  </a:lnTo>
                  <a:lnTo>
                    <a:pt x="510" y="12"/>
                  </a:lnTo>
                  <a:lnTo>
                    <a:pt x="510" y="12"/>
                  </a:lnTo>
                  <a:lnTo>
                    <a:pt x="511" y="12"/>
                  </a:lnTo>
                  <a:lnTo>
                    <a:pt x="511" y="12"/>
                  </a:lnTo>
                  <a:lnTo>
                    <a:pt x="513" y="12"/>
                  </a:lnTo>
                  <a:lnTo>
                    <a:pt x="513" y="8"/>
                  </a:lnTo>
                  <a:lnTo>
                    <a:pt x="514" y="8"/>
                  </a:lnTo>
                  <a:lnTo>
                    <a:pt x="514" y="8"/>
                  </a:lnTo>
                  <a:lnTo>
                    <a:pt x="516" y="8"/>
                  </a:lnTo>
                  <a:lnTo>
                    <a:pt x="516" y="8"/>
                  </a:lnTo>
                  <a:lnTo>
                    <a:pt x="517" y="8"/>
                  </a:lnTo>
                  <a:lnTo>
                    <a:pt x="517" y="8"/>
                  </a:lnTo>
                  <a:lnTo>
                    <a:pt x="519" y="8"/>
                  </a:lnTo>
                  <a:lnTo>
                    <a:pt x="519" y="8"/>
                  </a:lnTo>
                  <a:lnTo>
                    <a:pt x="520" y="8"/>
                  </a:lnTo>
                  <a:lnTo>
                    <a:pt x="520" y="8"/>
                  </a:lnTo>
                  <a:lnTo>
                    <a:pt x="522" y="8"/>
                  </a:lnTo>
                  <a:lnTo>
                    <a:pt x="522" y="8"/>
                  </a:lnTo>
                  <a:lnTo>
                    <a:pt x="523" y="8"/>
                  </a:lnTo>
                  <a:lnTo>
                    <a:pt x="523" y="8"/>
                  </a:lnTo>
                  <a:lnTo>
                    <a:pt x="525" y="8"/>
                  </a:lnTo>
                  <a:lnTo>
                    <a:pt x="525" y="8"/>
                  </a:lnTo>
                  <a:lnTo>
                    <a:pt x="526" y="8"/>
                  </a:lnTo>
                  <a:lnTo>
                    <a:pt x="526" y="8"/>
                  </a:lnTo>
                  <a:lnTo>
                    <a:pt x="527" y="8"/>
                  </a:lnTo>
                  <a:lnTo>
                    <a:pt x="527" y="8"/>
                  </a:lnTo>
                  <a:lnTo>
                    <a:pt x="529" y="8"/>
                  </a:lnTo>
                  <a:lnTo>
                    <a:pt x="529" y="8"/>
                  </a:lnTo>
                  <a:lnTo>
                    <a:pt x="530" y="8"/>
                  </a:lnTo>
                  <a:lnTo>
                    <a:pt x="530" y="8"/>
                  </a:lnTo>
                  <a:lnTo>
                    <a:pt x="532" y="8"/>
                  </a:lnTo>
                  <a:lnTo>
                    <a:pt x="532" y="8"/>
                  </a:lnTo>
                  <a:lnTo>
                    <a:pt x="533" y="8"/>
                  </a:lnTo>
                  <a:lnTo>
                    <a:pt x="533" y="8"/>
                  </a:lnTo>
                  <a:lnTo>
                    <a:pt x="535" y="8"/>
                  </a:lnTo>
                  <a:lnTo>
                    <a:pt x="535" y="8"/>
                  </a:lnTo>
                  <a:lnTo>
                    <a:pt x="536" y="8"/>
                  </a:lnTo>
                  <a:lnTo>
                    <a:pt x="536" y="8"/>
                  </a:lnTo>
                  <a:lnTo>
                    <a:pt x="538" y="8"/>
                  </a:lnTo>
                  <a:lnTo>
                    <a:pt x="538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40" y="0"/>
                  </a:lnTo>
                  <a:lnTo>
                    <a:pt x="540" y="0"/>
                  </a:lnTo>
                  <a:lnTo>
                    <a:pt x="542" y="0"/>
                  </a:lnTo>
                  <a:lnTo>
                    <a:pt x="542" y="0"/>
                  </a:lnTo>
                  <a:lnTo>
                    <a:pt x="543" y="0"/>
                  </a:lnTo>
                  <a:lnTo>
                    <a:pt x="543" y="0"/>
                  </a:lnTo>
                  <a:lnTo>
                    <a:pt x="545" y="0"/>
                  </a:lnTo>
                  <a:lnTo>
                    <a:pt x="545" y="0"/>
                  </a:lnTo>
                  <a:lnTo>
                    <a:pt x="546" y="0"/>
                  </a:lnTo>
                  <a:lnTo>
                    <a:pt x="546" y="0"/>
                  </a:lnTo>
                  <a:lnTo>
                    <a:pt x="548" y="0"/>
                  </a:lnTo>
                  <a:lnTo>
                    <a:pt x="548" y="0"/>
                  </a:lnTo>
                  <a:lnTo>
                    <a:pt x="549" y="0"/>
                  </a:lnTo>
                  <a:lnTo>
                    <a:pt x="549" y="0"/>
                  </a:lnTo>
                  <a:lnTo>
                    <a:pt x="551" y="0"/>
                  </a:lnTo>
                  <a:lnTo>
                    <a:pt x="551" y="0"/>
                  </a:lnTo>
                  <a:lnTo>
                    <a:pt x="552" y="0"/>
                  </a:lnTo>
                  <a:lnTo>
                    <a:pt x="552" y="0"/>
                  </a:lnTo>
                </a:path>
              </a:pathLst>
            </a:custGeom>
            <a:noFill/>
            <a:ln w="20638" cap="flat">
              <a:solidFill>
                <a:srgbClr val="127C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C2D4E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 flipV="1">
              <a:off x="1358" y="1314"/>
              <a:ext cx="0" cy="1529"/>
            </a:xfrm>
            <a:prstGeom prst="line">
              <a:avLst/>
            </a:prstGeom>
            <a:noFill/>
            <a:ln w="19050" cap="flat">
              <a:solidFill>
                <a:schemeClr val="tx2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C2D4E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1247" y="2747"/>
              <a:ext cx="3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pt-BR" altLang="pt-BR" sz="900" dirty="0">
                  <a:solidFill>
                    <a:srgbClr val="0F689F">
                      <a:lumMod val="50000"/>
                    </a:srgbClr>
                  </a:solidFill>
                </a:rPr>
                <a:t>0</a:t>
              </a:r>
              <a:endParaRPr lang="pt-BR" altLang="pt-BR" dirty="0">
                <a:solidFill>
                  <a:srgbClr val="0F689F">
                    <a:lumMod val="50000"/>
                  </a:srgbClr>
                </a:solidFill>
              </a:endParaRPr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1198" y="2397"/>
              <a:ext cx="21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pt-BR" altLang="pt-BR" sz="900" dirty="0">
                  <a:solidFill>
                    <a:srgbClr val="0F689F">
                      <a:lumMod val="50000"/>
                    </a:srgbClr>
                  </a:solidFill>
                </a:rPr>
                <a:t>2.5</a:t>
              </a:r>
              <a:endParaRPr lang="pt-BR" altLang="pt-BR" dirty="0">
                <a:solidFill>
                  <a:srgbClr val="0F689F">
                    <a:lumMod val="50000"/>
                  </a:srgbClr>
                </a:solidFill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1198" y="2053"/>
              <a:ext cx="8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pt-BR" altLang="pt-BR" sz="900" dirty="0">
                  <a:solidFill>
                    <a:srgbClr val="0F689F">
                      <a:lumMod val="50000"/>
                    </a:srgbClr>
                  </a:solidFill>
                </a:rPr>
                <a:t>5.0</a:t>
              </a:r>
              <a:endParaRPr lang="pt-BR" altLang="pt-BR" dirty="0">
                <a:solidFill>
                  <a:srgbClr val="0F689F">
                    <a:lumMod val="50000"/>
                  </a:srgbClr>
                </a:solidFill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1198" y="1703"/>
              <a:ext cx="8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pt-BR" altLang="pt-BR" sz="900" dirty="0">
                  <a:solidFill>
                    <a:srgbClr val="0F689F">
                      <a:lumMod val="50000"/>
                    </a:srgbClr>
                  </a:solidFill>
                </a:rPr>
                <a:t>7.5</a:t>
              </a:r>
              <a:endParaRPr lang="pt-BR" altLang="pt-BR" dirty="0">
                <a:solidFill>
                  <a:srgbClr val="0F689F">
                    <a:lumMod val="50000"/>
                  </a:srgbClr>
                </a:solidFill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1172" y="1343"/>
              <a:ext cx="12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pt-BR" altLang="pt-BR" sz="900" dirty="0">
                  <a:solidFill>
                    <a:srgbClr val="0F689F">
                      <a:lumMod val="50000"/>
                    </a:srgbClr>
                  </a:solidFill>
                </a:rPr>
                <a:t>10.0</a:t>
              </a:r>
              <a:endParaRPr lang="pt-BR" altLang="pt-BR" dirty="0">
                <a:solidFill>
                  <a:srgbClr val="0F689F">
                    <a:lumMod val="50000"/>
                  </a:srgbClr>
                </a:solidFill>
              </a:endParaRPr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>
              <a:off x="1333" y="2775"/>
              <a:ext cx="25" cy="0"/>
            </a:xfrm>
            <a:prstGeom prst="line">
              <a:avLst/>
            </a:prstGeom>
            <a:noFill/>
            <a:ln w="9525" cap="flat">
              <a:solidFill>
                <a:schemeClr val="tx2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C2D4E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>
              <a:off x="1333" y="2425"/>
              <a:ext cx="25" cy="0"/>
            </a:xfrm>
            <a:prstGeom prst="line">
              <a:avLst/>
            </a:prstGeom>
            <a:noFill/>
            <a:ln w="9525" cap="flat">
              <a:solidFill>
                <a:schemeClr val="tx2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C2D4E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>
              <a:off x="1333" y="2081"/>
              <a:ext cx="25" cy="0"/>
            </a:xfrm>
            <a:prstGeom prst="line">
              <a:avLst/>
            </a:prstGeom>
            <a:noFill/>
            <a:ln w="9525" cap="flat">
              <a:solidFill>
                <a:schemeClr val="tx2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C2D4E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Line 24"/>
            <p:cNvSpPr>
              <a:spLocks noChangeShapeType="1"/>
            </p:cNvSpPr>
            <p:nvPr/>
          </p:nvSpPr>
          <p:spPr bwMode="auto">
            <a:xfrm>
              <a:off x="1333" y="1731"/>
              <a:ext cx="25" cy="0"/>
            </a:xfrm>
            <a:prstGeom prst="line">
              <a:avLst/>
            </a:prstGeom>
            <a:noFill/>
            <a:ln w="9525" cap="flat">
              <a:solidFill>
                <a:schemeClr val="tx2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C2D4E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>
              <a:off x="1333" y="1382"/>
              <a:ext cx="25" cy="0"/>
            </a:xfrm>
            <a:prstGeom prst="line">
              <a:avLst/>
            </a:prstGeom>
            <a:noFill/>
            <a:ln w="9525" cap="flat">
              <a:solidFill>
                <a:schemeClr val="tx2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C2D4E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Line 26"/>
            <p:cNvSpPr>
              <a:spLocks noChangeShapeType="1"/>
            </p:cNvSpPr>
            <p:nvPr/>
          </p:nvSpPr>
          <p:spPr bwMode="auto">
            <a:xfrm>
              <a:off x="1358" y="2843"/>
              <a:ext cx="3610" cy="0"/>
            </a:xfrm>
            <a:prstGeom prst="line">
              <a:avLst/>
            </a:prstGeom>
            <a:noFill/>
            <a:ln w="19050" cap="flat">
              <a:solidFill>
                <a:schemeClr val="tx2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C2D4E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Line 27"/>
            <p:cNvSpPr>
              <a:spLocks noChangeShapeType="1"/>
            </p:cNvSpPr>
            <p:nvPr/>
          </p:nvSpPr>
          <p:spPr bwMode="auto">
            <a:xfrm flipV="1">
              <a:off x="1521" y="2843"/>
              <a:ext cx="0" cy="22"/>
            </a:xfrm>
            <a:prstGeom prst="line">
              <a:avLst/>
            </a:prstGeom>
            <a:noFill/>
            <a:ln w="9525" cap="flat">
              <a:solidFill>
                <a:schemeClr val="tx2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C2D4E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 flipV="1">
              <a:off x="1798" y="2843"/>
              <a:ext cx="0" cy="22"/>
            </a:xfrm>
            <a:prstGeom prst="line">
              <a:avLst/>
            </a:prstGeom>
            <a:noFill/>
            <a:ln w="9525" cap="flat">
              <a:solidFill>
                <a:schemeClr val="tx2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C2D4E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Line 29"/>
            <p:cNvSpPr>
              <a:spLocks noChangeShapeType="1"/>
            </p:cNvSpPr>
            <p:nvPr/>
          </p:nvSpPr>
          <p:spPr bwMode="auto">
            <a:xfrm flipV="1">
              <a:off x="2068" y="2843"/>
              <a:ext cx="0" cy="22"/>
            </a:xfrm>
            <a:prstGeom prst="line">
              <a:avLst/>
            </a:prstGeom>
            <a:noFill/>
            <a:ln w="9525" cap="flat">
              <a:solidFill>
                <a:schemeClr val="tx2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C2D4E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Line 30"/>
            <p:cNvSpPr>
              <a:spLocks noChangeShapeType="1"/>
            </p:cNvSpPr>
            <p:nvPr/>
          </p:nvSpPr>
          <p:spPr bwMode="auto">
            <a:xfrm flipV="1">
              <a:off x="2344" y="2843"/>
              <a:ext cx="0" cy="22"/>
            </a:xfrm>
            <a:prstGeom prst="line">
              <a:avLst/>
            </a:prstGeom>
            <a:noFill/>
            <a:ln w="9525" cap="flat">
              <a:solidFill>
                <a:schemeClr val="tx2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C2D4E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Line 31"/>
            <p:cNvSpPr>
              <a:spLocks noChangeShapeType="1"/>
            </p:cNvSpPr>
            <p:nvPr/>
          </p:nvSpPr>
          <p:spPr bwMode="auto">
            <a:xfrm flipV="1">
              <a:off x="2614" y="2843"/>
              <a:ext cx="0" cy="22"/>
            </a:xfrm>
            <a:prstGeom prst="line">
              <a:avLst/>
            </a:prstGeom>
            <a:noFill/>
            <a:ln w="9525" cap="flat">
              <a:solidFill>
                <a:schemeClr val="tx2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C2D4E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Line 32"/>
            <p:cNvSpPr>
              <a:spLocks noChangeShapeType="1"/>
            </p:cNvSpPr>
            <p:nvPr/>
          </p:nvSpPr>
          <p:spPr bwMode="auto">
            <a:xfrm flipV="1">
              <a:off x="2890" y="2843"/>
              <a:ext cx="0" cy="22"/>
            </a:xfrm>
            <a:prstGeom prst="line">
              <a:avLst/>
            </a:prstGeom>
            <a:noFill/>
            <a:ln w="9525" cap="flat">
              <a:solidFill>
                <a:schemeClr val="tx2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C2D4E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Line 33"/>
            <p:cNvSpPr>
              <a:spLocks noChangeShapeType="1"/>
            </p:cNvSpPr>
            <p:nvPr/>
          </p:nvSpPr>
          <p:spPr bwMode="auto">
            <a:xfrm flipV="1">
              <a:off x="3166" y="2843"/>
              <a:ext cx="0" cy="22"/>
            </a:xfrm>
            <a:prstGeom prst="line">
              <a:avLst/>
            </a:prstGeom>
            <a:noFill/>
            <a:ln w="9525" cap="flat">
              <a:solidFill>
                <a:schemeClr val="tx2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C2D4E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Line 34"/>
            <p:cNvSpPr>
              <a:spLocks noChangeShapeType="1"/>
            </p:cNvSpPr>
            <p:nvPr/>
          </p:nvSpPr>
          <p:spPr bwMode="auto">
            <a:xfrm flipV="1">
              <a:off x="3436" y="2843"/>
              <a:ext cx="0" cy="22"/>
            </a:xfrm>
            <a:prstGeom prst="line">
              <a:avLst/>
            </a:prstGeom>
            <a:noFill/>
            <a:ln w="9525" cap="flat">
              <a:solidFill>
                <a:schemeClr val="tx2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C2D4E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Line 35"/>
            <p:cNvSpPr>
              <a:spLocks noChangeShapeType="1"/>
            </p:cNvSpPr>
            <p:nvPr/>
          </p:nvSpPr>
          <p:spPr bwMode="auto">
            <a:xfrm flipV="1">
              <a:off x="3713" y="2843"/>
              <a:ext cx="0" cy="22"/>
            </a:xfrm>
            <a:prstGeom prst="line">
              <a:avLst/>
            </a:prstGeom>
            <a:noFill/>
            <a:ln w="9525" cap="flat">
              <a:solidFill>
                <a:schemeClr val="tx2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C2D4E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Line 36"/>
            <p:cNvSpPr>
              <a:spLocks noChangeShapeType="1"/>
            </p:cNvSpPr>
            <p:nvPr/>
          </p:nvSpPr>
          <p:spPr bwMode="auto">
            <a:xfrm flipV="1">
              <a:off x="3982" y="2843"/>
              <a:ext cx="0" cy="22"/>
            </a:xfrm>
            <a:prstGeom prst="line">
              <a:avLst/>
            </a:prstGeom>
            <a:noFill/>
            <a:ln w="9525" cap="flat">
              <a:solidFill>
                <a:schemeClr val="tx2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C2D4E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Line 37"/>
            <p:cNvSpPr>
              <a:spLocks noChangeShapeType="1"/>
            </p:cNvSpPr>
            <p:nvPr/>
          </p:nvSpPr>
          <p:spPr bwMode="auto">
            <a:xfrm flipV="1">
              <a:off x="4259" y="2843"/>
              <a:ext cx="0" cy="22"/>
            </a:xfrm>
            <a:prstGeom prst="line">
              <a:avLst/>
            </a:prstGeom>
            <a:noFill/>
            <a:ln w="9525" cap="flat">
              <a:solidFill>
                <a:schemeClr val="tx2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C2D4E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Line 38"/>
            <p:cNvSpPr>
              <a:spLocks noChangeShapeType="1"/>
            </p:cNvSpPr>
            <p:nvPr/>
          </p:nvSpPr>
          <p:spPr bwMode="auto">
            <a:xfrm flipV="1">
              <a:off x="4529" y="2843"/>
              <a:ext cx="0" cy="22"/>
            </a:xfrm>
            <a:prstGeom prst="line">
              <a:avLst/>
            </a:prstGeom>
            <a:noFill/>
            <a:ln w="9525" cap="flat">
              <a:solidFill>
                <a:schemeClr val="tx2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C2D4E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Line 39"/>
            <p:cNvSpPr>
              <a:spLocks noChangeShapeType="1"/>
            </p:cNvSpPr>
            <p:nvPr/>
          </p:nvSpPr>
          <p:spPr bwMode="auto">
            <a:xfrm flipV="1">
              <a:off x="4805" y="2843"/>
              <a:ext cx="0" cy="22"/>
            </a:xfrm>
            <a:prstGeom prst="line">
              <a:avLst/>
            </a:prstGeom>
            <a:noFill/>
            <a:ln w="9525" cap="flat">
              <a:solidFill>
                <a:schemeClr val="tx2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C2D4E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ectangle 40"/>
            <p:cNvSpPr>
              <a:spLocks noChangeArrowheads="1"/>
            </p:cNvSpPr>
            <p:nvPr/>
          </p:nvSpPr>
          <p:spPr bwMode="auto">
            <a:xfrm>
              <a:off x="1516" y="2882"/>
              <a:ext cx="3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pt-BR" altLang="pt-BR" sz="900" dirty="0">
                  <a:solidFill>
                    <a:srgbClr val="0F689F">
                      <a:lumMod val="50000"/>
                    </a:srgbClr>
                  </a:solidFill>
                </a:rPr>
                <a:t>0</a:t>
              </a:r>
              <a:endParaRPr lang="pt-BR" altLang="pt-BR" dirty="0">
                <a:solidFill>
                  <a:srgbClr val="0F689F">
                    <a:lumMod val="50000"/>
                  </a:srgbClr>
                </a:solidFill>
              </a:endParaRPr>
            </a:p>
          </p:txBody>
        </p:sp>
        <p:sp>
          <p:nvSpPr>
            <p:cNvPr id="44" name="Rectangle 41"/>
            <p:cNvSpPr>
              <a:spLocks noChangeArrowheads="1"/>
            </p:cNvSpPr>
            <p:nvPr/>
          </p:nvSpPr>
          <p:spPr bwMode="auto">
            <a:xfrm>
              <a:off x="1773" y="2882"/>
              <a:ext cx="7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pt-BR" altLang="pt-BR" sz="900" dirty="0">
                  <a:solidFill>
                    <a:srgbClr val="0F689F">
                      <a:lumMod val="50000"/>
                    </a:srgbClr>
                  </a:solidFill>
                </a:rPr>
                <a:t>30</a:t>
              </a:r>
              <a:endParaRPr lang="pt-BR" altLang="pt-BR" dirty="0">
                <a:solidFill>
                  <a:srgbClr val="0F689F">
                    <a:lumMod val="50000"/>
                  </a:srgbClr>
                </a:solidFill>
              </a:endParaRPr>
            </a:p>
          </p:txBody>
        </p:sp>
        <p:sp>
          <p:nvSpPr>
            <p:cNvPr id="45" name="Rectangle 42"/>
            <p:cNvSpPr>
              <a:spLocks noChangeArrowheads="1"/>
            </p:cNvSpPr>
            <p:nvPr/>
          </p:nvSpPr>
          <p:spPr bwMode="auto">
            <a:xfrm>
              <a:off x="2043" y="2882"/>
              <a:ext cx="7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pt-BR" altLang="pt-BR" sz="900">
                  <a:solidFill>
                    <a:srgbClr val="0F689F">
                      <a:lumMod val="50000"/>
                    </a:srgbClr>
                  </a:solidFill>
                </a:rPr>
                <a:t>60</a:t>
              </a:r>
              <a:endParaRPr lang="pt-BR" altLang="pt-BR">
                <a:solidFill>
                  <a:srgbClr val="0F689F">
                    <a:lumMod val="50000"/>
                  </a:srgbClr>
                </a:solidFill>
              </a:endParaRPr>
            </a:p>
          </p:txBody>
        </p:sp>
        <p:sp>
          <p:nvSpPr>
            <p:cNvPr id="46" name="Rectangle 43"/>
            <p:cNvSpPr>
              <a:spLocks noChangeArrowheads="1"/>
            </p:cNvSpPr>
            <p:nvPr/>
          </p:nvSpPr>
          <p:spPr bwMode="auto">
            <a:xfrm>
              <a:off x="2319" y="2882"/>
              <a:ext cx="7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pt-BR" altLang="pt-BR" sz="900">
                  <a:solidFill>
                    <a:srgbClr val="0F689F">
                      <a:lumMod val="50000"/>
                    </a:srgbClr>
                  </a:solidFill>
                </a:rPr>
                <a:t>90</a:t>
              </a:r>
              <a:endParaRPr lang="pt-BR" altLang="pt-BR">
                <a:solidFill>
                  <a:srgbClr val="0F689F">
                    <a:lumMod val="50000"/>
                  </a:srgbClr>
                </a:solidFill>
              </a:endParaRPr>
            </a:p>
          </p:txBody>
        </p:sp>
        <p:sp>
          <p:nvSpPr>
            <p:cNvPr id="47" name="Rectangle 44"/>
            <p:cNvSpPr>
              <a:spLocks noChangeArrowheads="1"/>
            </p:cNvSpPr>
            <p:nvPr/>
          </p:nvSpPr>
          <p:spPr bwMode="auto">
            <a:xfrm>
              <a:off x="2566" y="2882"/>
              <a:ext cx="10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pt-BR" altLang="pt-BR" sz="900">
                  <a:solidFill>
                    <a:srgbClr val="0F689F">
                      <a:lumMod val="50000"/>
                    </a:srgbClr>
                  </a:solidFill>
                </a:rPr>
                <a:t>120</a:t>
              </a:r>
              <a:endParaRPr lang="pt-BR" altLang="pt-BR">
                <a:solidFill>
                  <a:srgbClr val="0F689F">
                    <a:lumMod val="50000"/>
                  </a:srgbClr>
                </a:solidFill>
              </a:endParaRPr>
            </a:p>
          </p:txBody>
        </p:sp>
        <p:sp>
          <p:nvSpPr>
            <p:cNvPr id="48" name="Rectangle 45"/>
            <p:cNvSpPr>
              <a:spLocks noChangeArrowheads="1"/>
            </p:cNvSpPr>
            <p:nvPr/>
          </p:nvSpPr>
          <p:spPr bwMode="auto">
            <a:xfrm>
              <a:off x="2842" y="2882"/>
              <a:ext cx="10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pt-BR" altLang="pt-BR" sz="900">
                  <a:solidFill>
                    <a:srgbClr val="0F689F">
                      <a:lumMod val="50000"/>
                    </a:srgbClr>
                  </a:solidFill>
                </a:rPr>
                <a:t>150</a:t>
              </a:r>
              <a:endParaRPr lang="pt-BR" altLang="pt-BR">
                <a:solidFill>
                  <a:srgbClr val="0F689F">
                    <a:lumMod val="50000"/>
                  </a:srgbClr>
                </a:solidFill>
              </a:endParaRPr>
            </a:p>
          </p:txBody>
        </p:sp>
        <p:sp>
          <p:nvSpPr>
            <p:cNvPr id="49" name="Rectangle 46"/>
            <p:cNvSpPr>
              <a:spLocks noChangeArrowheads="1"/>
            </p:cNvSpPr>
            <p:nvPr/>
          </p:nvSpPr>
          <p:spPr bwMode="auto">
            <a:xfrm>
              <a:off x="3118" y="2882"/>
              <a:ext cx="10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pt-BR" altLang="pt-BR" sz="900">
                  <a:solidFill>
                    <a:srgbClr val="0F689F">
                      <a:lumMod val="50000"/>
                    </a:srgbClr>
                  </a:solidFill>
                </a:rPr>
                <a:t>180</a:t>
              </a:r>
              <a:endParaRPr lang="pt-BR" altLang="pt-BR">
                <a:solidFill>
                  <a:srgbClr val="0F689F">
                    <a:lumMod val="50000"/>
                  </a:srgbClr>
                </a:solidFill>
              </a:endParaRPr>
            </a:p>
          </p:txBody>
        </p:sp>
        <p:sp>
          <p:nvSpPr>
            <p:cNvPr id="50" name="Rectangle 47"/>
            <p:cNvSpPr>
              <a:spLocks noChangeArrowheads="1"/>
            </p:cNvSpPr>
            <p:nvPr/>
          </p:nvSpPr>
          <p:spPr bwMode="auto">
            <a:xfrm>
              <a:off x="3388" y="2882"/>
              <a:ext cx="10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pt-BR" altLang="pt-BR" sz="900">
                  <a:solidFill>
                    <a:srgbClr val="0F689F">
                      <a:lumMod val="50000"/>
                    </a:srgbClr>
                  </a:solidFill>
                </a:rPr>
                <a:t>210</a:t>
              </a:r>
              <a:endParaRPr lang="pt-BR" altLang="pt-BR">
                <a:solidFill>
                  <a:srgbClr val="0F689F">
                    <a:lumMod val="50000"/>
                  </a:srgbClr>
                </a:solidFill>
              </a:endParaRPr>
            </a:p>
          </p:txBody>
        </p:sp>
        <p:sp>
          <p:nvSpPr>
            <p:cNvPr id="51" name="Rectangle 48"/>
            <p:cNvSpPr>
              <a:spLocks noChangeArrowheads="1"/>
            </p:cNvSpPr>
            <p:nvPr/>
          </p:nvSpPr>
          <p:spPr bwMode="auto">
            <a:xfrm>
              <a:off x="3665" y="2882"/>
              <a:ext cx="10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pt-BR" altLang="pt-BR" sz="900">
                  <a:solidFill>
                    <a:srgbClr val="0F689F">
                      <a:lumMod val="50000"/>
                    </a:srgbClr>
                  </a:solidFill>
                </a:rPr>
                <a:t>240</a:t>
              </a:r>
              <a:endParaRPr lang="pt-BR" altLang="pt-BR">
                <a:solidFill>
                  <a:srgbClr val="0F689F">
                    <a:lumMod val="50000"/>
                  </a:srgbClr>
                </a:solidFill>
              </a:endParaRPr>
            </a:p>
          </p:txBody>
        </p:sp>
        <p:sp>
          <p:nvSpPr>
            <p:cNvPr id="52" name="Rectangle 49"/>
            <p:cNvSpPr>
              <a:spLocks noChangeArrowheads="1"/>
            </p:cNvSpPr>
            <p:nvPr/>
          </p:nvSpPr>
          <p:spPr bwMode="auto">
            <a:xfrm>
              <a:off x="3934" y="2882"/>
              <a:ext cx="10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pt-BR" altLang="pt-BR" sz="900">
                  <a:solidFill>
                    <a:srgbClr val="0F689F">
                      <a:lumMod val="50000"/>
                    </a:srgbClr>
                  </a:solidFill>
                </a:rPr>
                <a:t>270</a:t>
              </a:r>
              <a:endParaRPr lang="pt-BR" altLang="pt-BR">
                <a:solidFill>
                  <a:srgbClr val="0F689F">
                    <a:lumMod val="50000"/>
                  </a:srgbClr>
                </a:solidFill>
              </a:endParaRPr>
            </a:p>
          </p:txBody>
        </p:sp>
        <p:sp>
          <p:nvSpPr>
            <p:cNvPr id="53" name="Rectangle 50"/>
            <p:cNvSpPr>
              <a:spLocks noChangeArrowheads="1"/>
            </p:cNvSpPr>
            <p:nvPr/>
          </p:nvSpPr>
          <p:spPr bwMode="auto">
            <a:xfrm>
              <a:off x="4211" y="2882"/>
              <a:ext cx="10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pt-BR" altLang="pt-BR" sz="900">
                  <a:solidFill>
                    <a:srgbClr val="0F689F">
                      <a:lumMod val="50000"/>
                    </a:srgbClr>
                  </a:solidFill>
                </a:rPr>
                <a:t>300</a:t>
              </a:r>
              <a:endParaRPr lang="pt-BR" altLang="pt-BR">
                <a:solidFill>
                  <a:srgbClr val="0F689F">
                    <a:lumMod val="50000"/>
                  </a:srgbClr>
                </a:solidFill>
              </a:endParaRPr>
            </a:p>
          </p:txBody>
        </p:sp>
        <p:sp>
          <p:nvSpPr>
            <p:cNvPr id="54" name="Rectangle 51"/>
            <p:cNvSpPr>
              <a:spLocks noChangeArrowheads="1"/>
            </p:cNvSpPr>
            <p:nvPr/>
          </p:nvSpPr>
          <p:spPr bwMode="auto">
            <a:xfrm>
              <a:off x="4481" y="2882"/>
              <a:ext cx="10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pt-BR" altLang="pt-BR" sz="900">
                  <a:solidFill>
                    <a:srgbClr val="0F689F">
                      <a:lumMod val="50000"/>
                    </a:srgbClr>
                  </a:solidFill>
                </a:rPr>
                <a:t>330</a:t>
              </a:r>
              <a:endParaRPr lang="pt-BR" altLang="pt-BR">
                <a:solidFill>
                  <a:srgbClr val="0F689F">
                    <a:lumMod val="50000"/>
                  </a:srgbClr>
                </a:solidFill>
              </a:endParaRPr>
            </a:p>
          </p:txBody>
        </p:sp>
        <p:sp>
          <p:nvSpPr>
            <p:cNvPr id="55" name="Rectangle 52"/>
            <p:cNvSpPr>
              <a:spLocks noChangeArrowheads="1"/>
            </p:cNvSpPr>
            <p:nvPr/>
          </p:nvSpPr>
          <p:spPr bwMode="auto">
            <a:xfrm>
              <a:off x="4757" y="2882"/>
              <a:ext cx="10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pt-BR" altLang="pt-BR" sz="900">
                  <a:solidFill>
                    <a:srgbClr val="0F689F">
                      <a:lumMod val="50000"/>
                    </a:srgbClr>
                  </a:solidFill>
                </a:rPr>
                <a:t>360</a:t>
              </a:r>
              <a:endParaRPr lang="pt-BR" altLang="pt-BR">
                <a:solidFill>
                  <a:srgbClr val="0F689F">
                    <a:lumMod val="50000"/>
                  </a:srgbClr>
                </a:solidFill>
              </a:endParaRPr>
            </a:p>
          </p:txBody>
        </p:sp>
        <p:sp>
          <p:nvSpPr>
            <p:cNvPr id="56" name="Rectangle 53"/>
            <p:cNvSpPr>
              <a:spLocks noChangeArrowheads="1"/>
            </p:cNvSpPr>
            <p:nvPr/>
          </p:nvSpPr>
          <p:spPr bwMode="auto">
            <a:xfrm>
              <a:off x="2906" y="2967"/>
              <a:ext cx="519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pt-BR" altLang="pt-BR" sz="1400" dirty="0">
                  <a:solidFill>
                    <a:srgbClr val="0F689F">
                      <a:lumMod val="75000"/>
                    </a:srgbClr>
                  </a:solidFill>
                </a:rPr>
                <a:t>Time (</a:t>
              </a:r>
              <a:r>
                <a:rPr lang="pt-BR" altLang="pt-BR" sz="1400" dirty="0" err="1">
                  <a:solidFill>
                    <a:srgbClr val="0F689F">
                      <a:lumMod val="75000"/>
                    </a:srgbClr>
                  </a:solidFill>
                </a:rPr>
                <a:t>days</a:t>
              </a:r>
              <a:r>
                <a:rPr lang="pt-BR" altLang="pt-BR" sz="1400" dirty="0">
                  <a:solidFill>
                    <a:srgbClr val="0F689F">
                      <a:lumMod val="75000"/>
                    </a:srgbClr>
                  </a:solidFill>
                </a:rPr>
                <a:t>)</a:t>
              </a:r>
              <a:endParaRPr lang="pt-BR" altLang="pt-BR" sz="2400" dirty="0">
                <a:solidFill>
                  <a:srgbClr val="0F689F">
                    <a:lumMod val="75000"/>
                  </a:srgbClr>
                </a:solidFill>
              </a:endParaRPr>
            </a:p>
          </p:txBody>
        </p:sp>
        <p:sp>
          <p:nvSpPr>
            <p:cNvPr id="57" name="Rectangle 54"/>
            <p:cNvSpPr>
              <a:spLocks noChangeArrowheads="1"/>
            </p:cNvSpPr>
            <p:nvPr/>
          </p:nvSpPr>
          <p:spPr bwMode="auto">
            <a:xfrm rot="16200000">
              <a:off x="981" y="2003"/>
              <a:ext cx="134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pt-BR" altLang="pt-BR" sz="1400" b="1" dirty="0">
                  <a:solidFill>
                    <a:srgbClr val="0F689F">
                      <a:lumMod val="50000"/>
                    </a:srgbClr>
                  </a:solidFill>
                </a:rPr>
                <a:t>%</a:t>
              </a:r>
              <a:endParaRPr lang="pt-BR" altLang="pt-BR" sz="2400" b="1" dirty="0">
                <a:solidFill>
                  <a:srgbClr val="0F689F">
                    <a:lumMod val="50000"/>
                  </a:srgbClr>
                </a:solidFill>
              </a:endParaRPr>
            </a:p>
          </p:txBody>
        </p:sp>
        <p:sp>
          <p:nvSpPr>
            <p:cNvPr id="61" name="Rectangle 58"/>
            <p:cNvSpPr>
              <a:spLocks noChangeArrowheads="1"/>
            </p:cNvSpPr>
            <p:nvPr/>
          </p:nvSpPr>
          <p:spPr bwMode="auto">
            <a:xfrm>
              <a:off x="4532" y="2188"/>
              <a:ext cx="300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pt-BR" altLang="pt-BR" sz="1050" b="1" dirty="0" err="1">
                  <a:solidFill>
                    <a:srgbClr val="B62C2C"/>
                  </a:solidFill>
                </a:rPr>
                <a:t>Contro</a:t>
              </a:r>
              <a:r>
                <a:rPr lang="pt-BR" altLang="pt-BR" sz="1000" b="1" dirty="0" err="1">
                  <a:solidFill>
                    <a:srgbClr val="B62C2C"/>
                  </a:solidFill>
                </a:rPr>
                <a:t>l</a:t>
              </a:r>
              <a:endParaRPr lang="pt-BR" altLang="pt-BR" sz="2000" b="1" dirty="0">
                <a:solidFill>
                  <a:srgbClr val="B62C2C"/>
                </a:solidFill>
              </a:endParaRPr>
            </a:p>
          </p:txBody>
        </p:sp>
        <p:sp>
          <p:nvSpPr>
            <p:cNvPr id="62" name="Rectangle 59"/>
            <p:cNvSpPr>
              <a:spLocks noChangeArrowheads="1"/>
            </p:cNvSpPr>
            <p:nvPr/>
          </p:nvSpPr>
          <p:spPr bwMode="auto">
            <a:xfrm>
              <a:off x="4489" y="2447"/>
              <a:ext cx="48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pt-BR" altLang="pt-BR" sz="1050" b="1" dirty="0" err="1">
                  <a:solidFill>
                    <a:srgbClr val="127CBE"/>
                  </a:solidFill>
                </a:rPr>
                <a:t>Intervention</a:t>
              </a:r>
              <a:endParaRPr lang="pt-BR" altLang="pt-BR" sz="2400" b="1" dirty="0">
                <a:solidFill>
                  <a:srgbClr val="127CBE"/>
                </a:solidFill>
              </a:endParaRPr>
            </a:p>
          </p:txBody>
        </p:sp>
      </p:grpSp>
      <p:sp>
        <p:nvSpPr>
          <p:cNvPr id="95" name="Retângulo 94"/>
          <p:cNvSpPr/>
          <p:nvPr/>
        </p:nvSpPr>
        <p:spPr>
          <a:xfrm>
            <a:off x="403472" y="1556792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2000" b="1" dirty="0">
                <a:solidFill>
                  <a:srgbClr val="0F689F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Cardiovascular </a:t>
            </a:r>
            <a:r>
              <a:rPr lang="pt-BR" altLang="pt-BR" sz="2000" b="1" dirty="0" err="1">
                <a:solidFill>
                  <a:srgbClr val="0F689F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  <a:r>
              <a:rPr lang="pt-BR" altLang="pt-BR" sz="2000" b="1" dirty="0">
                <a:solidFill>
                  <a:srgbClr val="0F689F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(MACE)*</a:t>
            </a:r>
            <a:endParaRPr lang="pt-BR" altLang="pt-BR" sz="2400" b="1" dirty="0">
              <a:solidFill>
                <a:srgbClr val="0F689F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Rectangle 63"/>
          <p:cNvSpPr>
            <a:spLocks noChangeArrowheads="1"/>
          </p:cNvSpPr>
          <p:nvPr/>
        </p:nvSpPr>
        <p:spPr bwMode="auto">
          <a:xfrm>
            <a:off x="1620219" y="5568700"/>
            <a:ext cx="21159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000" dirty="0">
                <a:solidFill>
                  <a:srgbClr val="0F689F">
                    <a:lumMod val="50000"/>
                  </a:srgbClr>
                </a:solidFill>
              </a:rPr>
              <a:t>885</a:t>
            </a:r>
            <a:endParaRPr lang="pt-BR" altLang="pt-BR" sz="2000" dirty="0">
              <a:solidFill>
                <a:srgbClr val="0F689F">
                  <a:lumMod val="50000"/>
                </a:srgbClr>
              </a:solidFill>
            </a:endParaRPr>
          </a:p>
        </p:txBody>
      </p:sp>
      <p:sp>
        <p:nvSpPr>
          <p:cNvPr id="98" name="Rectangle 64"/>
          <p:cNvSpPr>
            <a:spLocks noChangeArrowheads="1"/>
          </p:cNvSpPr>
          <p:nvPr/>
        </p:nvSpPr>
        <p:spPr bwMode="auto">
          <a:xfrm>
            <a:off x="2139629" y="5568699"/>
            <a:ext cx="21159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000" dirty="0">
                <a:solidFill>
                  <a:srgbClr val="0F689F">
                    <a:lumMod val="50000"/>
                  </a:srgbClr>
                </a:solidFill>
              </a:rPr>
              <a:t>856</a:t>
            </a:r>
            <a:endParaRPr lang="pt-BR" altLang="pt-BR" sz="2000" dirty="0">
              <a:solidFill>
                <a:srgbClr val="0F689F">
                  <a:lumMod val="50000"/>
                </a:srgbClr>
              </a:solidFill>
            </a:endParaRPr>
          </a:p>
        </p:txBody>
      </p:sp>
      <p:sp>
        <p:nvSpPr>
          <p:cNvPr id="99" name="Rectangle 65"/>
          <p:cNvSpPr>
            <a:spLocks noChangeArrowheads="1"/>
          </p:cNvSpPr>
          <p:nvPr/>
        </p:nvSpPr>
        <p:spPr bwMode="auto">
          <a:xfrm>
            <a:off x="2627599" y="5568700"/>
            <a:ext cx="21159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000" dirty="0">
                <a:solidFill>
                  <a:srgbClr val="0F689F">
                    <a:lumMod val="50000"/>
                  </a:srgbClr>
                </a:solidFill>
              </a:rPr>
              <a:t>854</a:t>
            </a:r>
            <a:endParaRPr lang="pt-BR" altLang="pt-BR" sz="2000" dirty="0">
              <a:solidFill>
                <a:srgbClr val="0F689F">
                  <a:lumMod val="50000"/>
                </a:srgbClr>
              </a:solidFill>
            </a:endParaRPr>
          </a:p>
        </p:txBody>
      </p:sp>
      <p:sp>
        <p:nvSpPr>
          <p:cNvPr id="100" name="Rectangle 66"/>
          <p:cNvSpPr>
            <a:spLocks noChangeArrowheads="1"/>
          </p:cNvSpPr>
          <p:nvPr/>
        </p:nvSpPr>
        <p:spPr bwMode="auto">
          <a:xfrm>
            <a:off x="3081606" y="5583663"/>
            <a:ext cx="21159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000" dirty="0">
                <a:solidFill>
                  <a:srgbClr val="0F689F">
                    <a:lumMod val="50000"/>
                  </a:srgbClr>
                </a:solidFill>
              </a:rPr>
              <a:t>854</a:t>
            </a:r>
            <a:endParaRPr lang="pt-BR" altLang="pt-BR" sz="2000" dirty="0">
              <a:solidFill>
                <a:srgbClr val="0F689F">
                  <a:lumMod val="50000"/>
                </a:srgbClr>
              </a:solidFill>
            </a:endParaRPr>
          </a:p>
        </p:txBody>
      </p:sp>
      <p:sp>
        <p:nvSpPr>
          <p:cNvPr id="101" name="Rectangle 67"/>
          <p:cNvSpPr>
            <a:spLocks noChangeArrowheads="1"/>
          </p:cNvSpPr>
          <p:nvPr/>
        </p:nvSpPr>
        <p:spPr bwMode="auto">
          <a:xfrm>
            <a:off x="3596321" y="5568698"/>
            <a:ext cx="21159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000" dirty="0">
                <a:solidFill>
                  <a:srgbClr val="0F689F">
                    <a:lumMod val="50000"/>
                  </a:srgbClr>
                </a:solidFill>
              </a:rPr>
              <a:t>852</a:t>
            </a:r>
            <a:endParaRPr lang="pt-BR" altLang="pt-BR" sz="2000" dirty="0">
              <a:solidFill>
                <a:srgbClr val="0F689F">
                  <a:lumMod val="50000"/>
                </a:srgbClr>
              </a:solidFill>
            </a:endParaRPr>
          </a:p>
        </p:txBody>
      </p:sp>
      <p:sp>
        <p:nvSpPr>
          <p:cNvPr id="102" name="Rectangle 68"/>
          <p:cNvSpPr>
            <a:spLocks noChangeArrowheads="1"/>
          </p:cNvSpPr>
          <p:nvPr/>
        </p:nvSpPr>
        <p:spPr bwMode="auto">
          <a:xfrm>
            <a:off x="4153911" y="5577144"/>
            <a:ext cx="21159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000" dirty="0">
                <a:solidFill>
                  <a:srgbClr val="0F689F">
                    <a:lumMod val="50000"/>
                  </a:srgbClr>
                </a:solidFill>
              </a:rPr>
              <a:t>848</a:t>
            </a:r>
            <a:endParaRPr lang="pt-BR" altLang="pt-BR" sz="2000" dirty="0">
              <a:solidFill>
                <a:srgbClr val="0F689F">
                  <a:lumMod val="50000"/>
                </a:srgbClr>
              </a:solidFill>
            </a:endParaRPr>
          </a:p>
        </p:txBody>
      </p:sp>
      <p:sp>
        <p:nvSpPr>
          <p:cNvPr id="103" name="Rectangle 69"/>
          <p:cNvSpPr>
            <a:spLocks noChangeArrowheads="1"/>
          </p:cNvSpPr>
          <p:nvPr/>
        </p:nvSpPr>
        <p:spPr bwMode="auto">
          <a:xfrm>
            <a:off x="4617705" y="5594181"/>
            <a:ext cx="21159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000" dirty="0">
                <a:solidFill>
                  <a:srgbClr val="0F689F">
                    <a:lumMod val="50000"/>
                  </a:srgbClr>
                </a:solidFill>
              </a:rPr>
              <a:t>842</a:t>
            </a:r>
            <a:endParaRPr lang="pt-BR" altLang="pt-BR" sz="2000" dirty="0">
              <a:solidFill>
                <a:srgbClr val="0F689F">
                  <a:lumMod val="50000"/>
                </a:srgbClr>
              </a:solidFill>
            </a:endParaRPr>
          </a:p>
        </p:txBody>
      </p:sp>
      <p:sp>
        <p:nvSpPr>
          <p:cNvPr id="104" name="Rectangle 70"/>
          <p:cNvSpPr>
            <a:spLocks noChangeArrowheads="1"/>
          </p:cNvSpPr>
          <p:nvPr/>
        </p:nvSpPr>
        <p:spPr bwMode="auto">
          <a:xfrm>
            <a:off x="5076861" y="5594181"/>
            <a:ext cx="21159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000" dirty="0">
                <a:solidFill>
                  <a:srgbClr val="0F689F">
                    <a:lumMod val="50000"/>
                  </a:srgbClr>
                </a:solidFill>
              </a:rPr>
              <a:t>840</a:t>
            </a:r>
            <a:endParaRPr lang="pt-BR" altLang="pt-BR" sz="2000" dirty="0">
              <a:solidFill>
                <a:srgbClr val="0F689F">
                  <a:lumMod val="50000"/>
                </a:srgbClr>
              </a:solidFill>
            </a:endParaRPr>
          </a:p>
        </p:txBody>
      </p:sp>
      <p:sp>
        <p:nvSpPr>
          <p:cNvPr id="105" name="Rectangle 71"/>
          <p:cNvSpPr>
            <a:spLocks noChangeArrowheads="1"/>
          </p:cNvSpPr>
          <p:nvPr/>
        </p:nvSpPr>
        <p:spPr bwMode="auto">
          <a:xfrm>
            <a:off x="5577482" y="5596194"/>
            <a:ext cx="21159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000" dirty="0">
                <a:solidFill>
                  <a:srgbClr val="0F689F">
                    <a:lumMod val="50000"/>
                  </a:srgbClr>
                </a:solidFill>
              </a:rPr>
              <a:t>836</a:t>
            </a:r>
            <a:endParaRPr lang="pt-BR" altLang="pt-BR" sz="2000" dirty="0">
              <a:solidFill>
                <a:srgbClr val="0F689F">
                  <a:lumMod val="50000"/>
                </a:srgbClr>
              </a:solidFill>
            </a:endParaRPr>
          </a:p>
        </p:txBody>
      </p:sp>
      <p:sp>
        <p:nvSpPr>
          <p:cNvPr id="106" name="Rectangle 72"/>
          <p:cNvSpPr>
            <a:spLocks noChangeArrowheads="1"/>
          </p:cNvSpPr>
          <p:nvPr/>
        </p:nvSpPr>
        <p:spPr bwMode="auto">
          <a:xfrm>
            <a:off x="6090696" y="5594181"/>
            <a:ext cx="21159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000" dirty="0">
                <a:solidFill>
                  <a:srgbClr val="0F689F">
                    <a:lumMod val="50000"/>
                  </a:srgbClr>
                </a:solidFill>
              </a:rPr>
              <a:t>828</a:t>
            </a:r>
            <a:endParaRPr lang="pt-BR" altLang="pt-BR" sz="2000" dirty="0">
              <a:solidFill>
                <a:srgbClr val="0F689F">
                  <a:lumMod val="50000"/>
                </a:srgbClr>
              </a:solidFill>
            </a:endParaRPr>
          </a:p>
        </p:txBody>
      </p:sp>
      <p:sp>
        <p:nvSpPr>
          <p:cNvPr id="107" name="Rectangle 73"/>
          <p:cNvSpPr>
            <a:spLocks noChangeArrowheads="1"/>
          </p:cNvSpPr>
          <p:nvPr/>
        </p:nvSpPr>
        <p:spPr bwMode="auto">
          <a:xfrm>
            <a:off x="6564265" y="5594181"/>
            <a:ext cx="21159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000" dirty="0">
                <a:solidFill>
                  <a:srgbClr val="0F689F">
                    <a:lumMod val="50000"/>
                  </a:srgbClr>
                </a:solidFill>
              </a:rPr>
              <a:t>813</a:t>
            </a:r>
            <a:endParaRPr lang="pt-BR" altLang="pt-BR" sz="2000" dirty="0">
              <a:solidFill>
                <a:srgbClr val="0F689F">
                  <a:lumMod val="50000"/>
                </a:srgbClr>
              </a:solidFill>
            </a:endParaRPr>
          </a:p>
        </p:txBody>
      </p:sp>
      <p:sp>
        <p:nvSpPr>
          <p:cNvPr id="108" name="Rectangle 74"/>
          <p:cNvSpPr>
            <a:spLocks noChangeArrowheads="1"/>
          </p:cNvSpPr>
          <p:nvPr/>
        </p:nvSpPr>
        <p:spPr bwMode="auto">
          <a:xfrm>
            <a:off x="7052235" y="5589240"/>
            <a:ext cx="21159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000" dirty="0">
                <a:solidFill>
                  <a:srgbClr val="0F689F">
                    <a:lumMod val="50000"/>
                  </a:srgbClr>
                </a:solidFill>
              </a:rPr>
              <a:t>786</a:t>
            </a:r>
            <a:endParaRPr lang="pt-BR" altLang="pt-BR" sz="2000" dirty="0">
              <a:solidFill>
                <a:srgbClr val="0F689F">
                  <a:lumMod val="50000"/>
                </a:srgbClr>
              </a:solidFill>
            </a:endParaRPr>
          </a:p>
        </p:txBody>
      </p:sp>
      <p:sp>
        <p:nvSpPr>
          <p:cNvPr id="126" name="Retângulo 125"/>
          <p:cNvSpPr/>
          <p:nvPr/>
        </p:nvSpPr>
        <p:spPr>
          <a:xfrm>
            <a:off x="1340820" y="5758125"/>
            <a:ext cx="6573119" cy="2559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9" name="Rectangle 75"/>
          <p:cNvSpPr>
            <a:spLocks noChangeArrowheads="1"/>
          </p:cNvSpPr>
          <p:nvPr/>
        </p:nvSpPr>
        <p:spPr bwMode="auto">
          <a:xfrm>
            <a:off x="7558296" y="5583663"/>
            <a:ext cx="21159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000" dirty="0">
                <a:solidFill>
                  <a:srgbClr val="0F689F">
                    <a:lumMod val="50000"/>
                  </a:srgbClr>
                </a:solidFill>
              </a:rPr>
              <a:t>658</a:t>
            </a:r>
            <a:endParaRPr lang="pt-BR" altLang="pt-BR" sz="2000" dirty="0">
              <a:solidFill>
                <a:srgbClr val="0F689F">
                  <a:lumMod val="50000"/>
                </a:srgbClr>
              </a:solidFill>
            </a:endParaRPr>
          </a:p>
        </p:txBody>
      </p:sp>
      <p:sp>
        <p:nvSpPr>
          <p:cNvPr id="110" name="Rectangle 76"/>
          <p:cNvSpPr>
            <a:spLocks noChangeArrowheads="1"/>
          </p:cNvSpPr>
          <p:nvPr/>
        </p:nvSpPr>
        <p:spPr bwMode="auto">
          <a:xfrm>
            <a:off x="1620219" y="5836988"/>
            <a:ext cx="21159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000">
                <a:solidFill>
                  <a:srgbClr val="0F689F">
                    <a:lumMod val="50000"/>
                  </a:srgbClr>
                </a:solidFill>
              </a:rPr>
              <a:t>725</a:t>
            </a:r>
            <a:endParaRPr lang="pt-BR" altLang="pt-BR" sz="2000">
              <a:solidFill>
                <a:srgbClr val="0F689F">
                  <a:lumMod val="50000"/>
                </a:srgbClr>
              </a:solidFill>
            </a:endParaRPr>
          </a:p>
        </p:txBody>
      </p:sp>
      <p:sp>
        <p:nvSpPr>
          <p:cNvPr id="111" name="Rectangle 77"/>
          <p:cNvSpPr>
            <a:spLocks noChangeArrowheads="1"/>
          </p:cNvSpPr>
          <p:nvPr/>
        </p:nvSpPr>
        <p:spPr bwMode="auto">
          <a:xfrm>
            <a:off x="2139629" y="5836987"/>
            <a:ext cx="21159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000" dirty="0">
                <a:solidFill>
                  <a:srgbClr val="0F689F">
                    <a:lumMod val="50000"/>
                  </a:srgbClr>
                </a:solidFill>
              </a:rPr>
              <a:t>720</a:t>
            </a:r>
            <a:endParaRPr lang="pt-BR" altLang="pt-BR" sz="2000" dirty="0">
              <a:solidFill>
                <a:srgbClr val="0F689F">
                  <a:lumMod val="50000"/>
                </a:srgbClr>
              </a:solidFill>
            </a:endParaRPr>
          </a:p>
        </p:txBody>
      </p:sp>
      <p:sp>
        <p:nvSpPr>
          <p:cNvPr id="112" name="Rectangle 78"/>
          <p:cNvSpPr>
            <a:spLocks noChangeArrowheads="1"/>
          </p:cNvSpPr>
          <p:nvPr/>
        </p:nvSpPr>
        <p:spPr bwMode="auto">
          <a:xfrm>
            <a:off x="2627599" y="5836988"/>
            <a:ext cx="21159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000" dirty="0">
                <a:solidFill>
                  <a:srgbClr val="0F689F">
                    <a:lumMod val="50000"/>
                  </a:srgbClr>
                </a:solidFill>
              </a:rPr>
              <a:t>718</a:t>
            </a:r>
            <a:endParaRPr lang="pt-BR" altLang="pt-BR" sz="2000" dirty="0">
              <a:solidFill>
                <a:srgbClr val="0F689F">
                  <a:lumMod val="50000"/>
                </a:srgbClr>
              </a:solidFill>
            </a:endParaRPr>
          </a:p>
        </p:txBody>
      </p:sp>
      <p:sp>
        <p:nvSpPr>
          <p:cNvPr id="113" name="Rectangle 79"/>
          <p:cNvSpPr>
            <a:spLocks noChangeArrowheads="1"/>
          </p:cNvSpPr>
          <p:nvPr/>
        </p:nvSpPr>
        <p:spPr bwMode="auto">
          <a:xfrm>
            <a:off x="3081606" y="5851951"/>
            <a:ext cx="21159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000">
                <a:solidFill>
                  <a:srgbClr val="0F689F">
                    <a:lumMod val="50000"/>
                  </a:srgbClr>
                </a:solidFill>
              </a:rPr>
              <a:t>716</a:t>
            </a:r>
            <a:endParaRPr lang="pt-BR" altLang="pt-BR" sz="2000">
              <a:solidFill>
                <a:srgbClr val="0F689F">
                  <a:lumMod val="50000"/>
                </a:srgbClr>
              </a:solidFill>
            </a:endParaRPr>
          </a:p>
        </p:txBody>
      </p:sp>
      <p:sp>
        <p:nvSpPr>
          <p:cNvPr id="114" name="Rectangle 80"/>
          <p:cNvSpPr>
            <a:spLocks noChangeArrowheads="1"/>
          </p:cNvSpPr>
          <p:nvPr/>
        </p:nvSpPr>
        <p:spPr bwMode="auto">
          <a:xfrm>
            <a:off x="3596321" y="5836986"/>
            <a:ext cx="21159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000">
                <a:solidFill>
                  <a:srgbClr val="0F689F">
                    <a:lumMod val="50000"/>
                  </a:srgbClr>
                </a:solidFill>
              </a:rPr>
              <a:t>714</a:t>
            </a:r>
            <a:endParaRPr lang="pt-BR" altLang="pt-BR" sz="2000">
              <a:solidFill>
                <a:srgbClr val="0F689F">
                  <a:lumMod val="50000"/>
                </a:srgbClr>
              </a:solidFill>
            </a:endParaRPr>
          </a:p>
        </p:txBody>
      </p:sp>
      <p:sp>
        <p:nvSpPr>
          <p:cNvPr id="115" name="Rectangle 81"/>
          <p:cNvSpPr>
            <a:spLocks noChangeArrowheads="1"/>
          </p:cNvSpPr>
          <p:nvPr/>
        </p:nvSpPr>
        <p:spPr bwMode="auto">
          <a:xfrm>
            <a:off x="4153911" y="5845432"/>
            <a:ext cx="21159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000">
                <a:solidFill>
                  <a:srgbClr val="0F689F">
                    <a:lumMod val="50000"/>
                  </a:srgbClr>
                </a:solidFill>
              </a:rPr>
              <a:t>714</a:t>
            </a:r>
            <a:endParaRPr lang="pt-BR" altLang="pt-BR" sz="2000">
              <a:solidFill>
                <a:srgbClr val="0F689F">
                  <a:lumMod val="50000"/>
                </a:srgbClr>
              </a:solidFill>
            </a:endParaRPr>
          </a:p>
        </p:txBody>
      </p:sp>
      <p:sp>
        <p:nvSpPr>
          <p:cNvPr id="116" name="Rectangle 82"/>
          <p:cNvSpPr>
            <a:spLocks noChangeArrowheads="1"/>
          </p:cNvSpPr>
          <p:nvPr/>
        </p:nvSpPr>
        <p:spPr bwMode="auto">
          <a:xfrm>
            <a:off x="4617705" y="5862469"/>
            <a:ext cx="21159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000">
                <a:solidFill>
                  <a:srgbClr val="0F689F">
                    <a:lumMod val="50000"/>
                  </a:srgbClr>
                </a:solidFill>
              </a:rPr>
              <a:t>708</a:t>
            </a:r>
            <a:endParaRPr lang="pt-BR" altLang="pt-BR" sz="2000">
              <a:solidFill>
                <a:srgbClr val="0F689F">
                  <a:lumMod val="50000"/>
                </a:srgbClr>
              </a:solidFill>
            </a:endParaRPr>
          </a:p>
        </p:txBody>
      </p:sp>
      <p:sp>
        <p:nvSpPr>
          <p:cNvPr id="117" name="Rectangle 83"/>
          <p:cNvSpPr>
            <a:spLocks noChangeArrowheads="1"/>
          </p:cNvSpPr>
          <p:nvPr/>
        </p:nvSpPr>
        <p:spPr bwMode="auto">
          <a:xfrm>
            <a:off x="5076861" y="5862469"/>
            <a:ext cx="21159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000">
                <a:solidFill>
                  <a:srgbClr val="0F689F">
                    <a:lumMod val="50000"/>
                  </a:srgbClr>
                </a:solidFill>
              </a:rPr>
              <a:t>706</a:t>
            </a:r>
            <a:endParaRPr lang="pt-BR" altLang="pt-BR" sz="2000">
              <a:solidFill>
                <a:srgbClr val="0F689F">
                  <a:lumMod val="50000"/>
                </a:srgbClr>
              </a:solidFill>
            </a:endParaRPr>
          </a:p>
        </p:txBody>
      </p:sp>
      <p:sp>
        <p:nvSpPr>
          <p:cNvPr id="118" name="Rectangle 84"/>
          <p:cNvSpPr>
            <a:spLocks noChangeArrowheads="1"/>
          </p:cNvSpPr>
          <p:nvPr/>
        </p:nvSpPr>
        <p:spPr bwMode="auto">
          <a:xfrm>
            <a:off x="5577482" y="5864482"/>
            <a:ext cx="21159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000">
                <a:solidFill>
                  <a:srgbClr val="0F689F">
                    <a:lumMod val="50000"/>
                  </a:srgbClr>
                </a:solidFill>
              </a:rPr>
              <a:t>704</a:t>
            </a:r>
            <a:endParaRPr lang="pt-BR" altLang="pt-BR" sz="2000">
              <a:solidFill>
                <a:srgbClr val="0F689F">
                  <a:lumMod val="50000"/>
                </a:srgbClr>
              </a:solidFill>
            </a:endParaRPr>
          </a:p>
        </p:txBody>
      </p:sp>
      <p:sp>
        <p:nvSpPr>
          <p:cNvPr id="119" name="Rectangle 85"/>
          <p:cNvSpPr>
            <a:spLocks noChangeArrowheads="1"/>
          </p:cNvSpPr>
          <p:nvPr/>
        </p:nvSpPr>
        <p:spPr bwMode="auto">
          <a:xfrm>
            <a:off x="6090696" y="5862469"/>
            <a:ext cx="21159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000">
                <a:solidFill>
                  <a:srgbClr val="0F689F">
                    <a:lumMod val="50000"/>
                  </a:srgbClr>
                </a:solidFill>
              </a:rPr>
              <a:t>701</a:t>
            </a:r>
            <a:endParaRPr lang="pt-BR" altLang="pt-BR" sz="2000">
              <a:solidFill>
                <a:srgbClr val="0F689F">
                  <a:lumMod val="50000"/>
                </a:srgbClr>
              </a:solidFill>
            </a:endParaRPr>
          </a:p>
        </p:txBody>
      </p:sp>
      <p:sp>
        <p:nvSpPr>
          <p:cNvPr id="120" name="Rectangle 86"/>
          <p:cNvSpPr>
            <a:spLocks noChangeArrowheads="1"/>
          </p:cNvSpPr>
          <p:nvPr/>
        </p:nvSpPr>
        <p:spPr bwMode="auto">
          <a:xfrm>
            <a:off x="6564265" y="5862469"/>
            <a:ext cx="21159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000" dirty="0">
                <a:solidFill>
                  <a:srgbClr val="0F689F">
                    <a:lumMod val="50000"/>
                  </a:srgbClr>
                </a:solidFill>
              </a:rPr>
              <a:t>690</a:t>
            </a:r>
            <a:endParaRPr lang="pt-BR" altLang="pt-BR" sz="2000" dirty="0">
              <a:solidFill>
                <a:srgbClr val="0F689F">
                  <a:lumMod val="50000"/>
                </a:srgbClr>
              </a:solidFill>
            </a:endParaRPr>
          </a:p>
        </p:txBody>
      </p:sp>
      <p:sp>
        <p:nvSpPr>
          <p:cNvPr id="121" name="Rectangle 87"/>
          <p:cNvSpPr>
            <a:spLocks noChangeArrowheads="1"/>
          </p:cNvSpPr>
          <p:nvPr/>
        </p:nvSpPr>
        <p:spPr bwMode="auto">
          <a:xfrm>
            <a:off x="7052235" y="5857528"/>
            <a:ext cx="21159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000">
                <a:solidFill>
                  <a:srgbClr val="0F689F">
                    <a:lumMod val="50000"/>
                  </a:srgbClr>
                </a:solidFill>
              </a:rPr>
              <a:t>647</a:t>
            </a:r>
            <a:endParaRPr lang="pt-BR" altLang="pt-BR" sz="2000">
              <a:solidFill>
                <a:srgbClr val="0F689F">
                  <a:lumMod val="50000"/>
                </a:srgbClr>
              </a:solidFill>
            </a:endParaRPr>
          </a:p>
        </p:txBody>
      </p:sp>
      <p:sp>
        <p:nvSpPr>
          <p:cNvPr id="82" name="Retângulo 81"/>
          <p:cNvSpPr/>
          <p:nvPr/>
        </p:nvSpPr>
        <p:spPr>
          <a:xfrm>
            <a:off x="417841" y="5510712"/>
            <a:ext cx="938155" cy="255974"/>
          </a:xfrm>
          <a:prstGeom prst="rect">
            <a:avLst/>
          </a:prstGeom>
          <a:solidFill>
            <a:srgbClr val="AD4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2" name="Rectangle 88"/>
          <p:cNvSpPr>
            <a:spLocks noChangeArrowheads="1"/>
          </p:cNvSpPr>
          <p:nvPr/>
        </p:nvSpPr>
        <p:spPr bwMode="auto">
          <a:xfrm>
            <a:off x="7558296" y="5851951"/>
            <a:ext cx="21159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000" dirty="0">
                <a:solidFill>
                  <a:srgbClr val="0F689F">
                    <a:lumMod val="50000"/>
                  </a:srgbClr>
                </a:solidFill>
              </a:rPr>
              <a:t>504</a:t>
            </a:r>
            <a:endParaRPr lang="pt-BR" altLang="pt-BR" sz="2000" dirty="0">
              <a:solidFill>
                <a:srgbClr val="0F689F">
                  <a:lumMod val="50000"/>
                </a:srgbClr>
              </a:solidFill>
            </a:endParaRPr>
          </a:p>
        </p:txBody>
      </p:sp>
      <p:sp>
        <p:nvSpPr>
          <p:cNvPr id="124" name="Rectangle 90"/>
          <p:cNvSpPr>
            <a:spLocks noChangeArrowheads="1"/>
          </p:cNvSpPr>
          <p:nvPr/>
        </p:nvSpPr>
        <p:spPr bwMode="auto">
          <a:xfrm>
            <a:off x="535000" y="5557473"/>
            <a:ext cx="477695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050" b="1" dirty="0" err="1">
                <a:solidFill>
                  <a:prstClr val="white"/>
                </a:solidFill>
              </a:rPr>
              <a:t>Control</a:t>
            </a:r>
            <a:endParaRPr lang="pt-BR" altLang="pt-BR" sz="2400" b="1" dirty="0">
              <a:solidFill>
                <a:prstClr val="white"/>
              </a:solidFill>
            </a:endParaRPr>
          </a:p>
        </p:txBody>
      </p:sp>
      <p:sp>
        <p:nvSpPr>
          <p:cNvPr id="125" name="Rectangle 91"/>
          <p:cNvSpPr>
            <a:spLocks noChangeArrowheads="1"/>
          </p:cNvSpPr>
          <p:nvPr/>
        </p:nvSpPr>
        <p:spPr bwMode="auto">
          <a:xfrm>
            <a:off x="437119" y="5229200"/>
            <a:ext cx="100027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100" b="1" dirty="0" err="1">
                <a:solidFill>
                  <a:srgbClr val="0F689F">
                    <a:lumMod val="50000"/>
                  </a:srgbClr>
                </a:solidFill>
              </a:rPr>
              <a:t>Patients</a:t>
            </a:r>
            <a:r>
              <a:rPr lang="pt-BR" altLang="pt-BR" sz="1100" b="1" dirty="0">
                <a:solidFill>
                  <a:srgbClr val="0F689F">
                    <a:lumMod val="50000"/>
                  </a:srgbClr>
                </a:solidFill>
              </a:rPr>
              <a:t> </a:t>
            </a:r>
            <a:r>
              <a:rPr lang="pt-BR" altLang="pt-BR" sz="1100" b="1" dirty="0" err="1">
                <a:solidFill>
                  <a:srgbClr val="0F689F">
                    <a:lumMod val="50000"/>
                  </a:srgbClr>
                </a:solidFill>
              </a:rPr>
              <a:t>at</a:t>
            </a:r>
            <a:r>
              <a:rPr lang="pt-BR" altLang="pt-BR" sz="1100" b="1" dirty="0">
                <a:solidFill>
                  <a:srgbClr val="0F689F">
                    <a:lumMod val="50000"/>
                  </a:srgbClr>
                </a:solidFill>
              </a:rPr>
              <a:t> </a:t>
            </a:r>
            <a:r>
              <a:rPr lang="pt-BR" altLang="pt-BR" sz="1100" b="1" dirty="0" err="1">
                <a:solidFill>
                  <a:srgbClr val="0F689F">
                    <a:lumMod val="50000"/>
                  </a:srgbClr>
                </a:solidFill>
              </a:rPr>
              <a:t>risk</a:t>
            </a:r>
            <a:endParaRPr lang="pt-BR" altLang="pt-BR" sz="1600" b="1" dirty="0">
              <a:solidFill>
                <a:srgbClr val="0F689F">
                  <a:lumMod val="50000"/>
                </a:srgbClr>
              </a:solidFill>
            </a:endParaRPr>
          </a:p>
        </p:txBody>
      </p:sp>
      <p:sp>
        <p:nvSpPr>
          <p:cNvPr id="84" name="Retângulo 83"/>
          <p:cNvSpPr/>
          <p:nvPr/>
        </p:nvSpPr>
        <p:spPr>
          <a:xfrm>
            <a:off x="417841" y="5758125"/>
            <a:ext cx="938155" cy="255974"/>
          </a:xfrm>
          <a:prstGeom prst="rect">
            <a:avLst/>
          </a:prstGeom>
          <a:solidFill>
            <a:srgbClr val="127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3" name="Rectangle 89"/>
          <p:cNvSpPr>
            <a:spLocks noChangeArrowheads="1"/>
          </p:cNvSpPr>
          <p:nvPr/>
        </p:nvSpPr>
        <p:spPr bwMode="auto">
          <a:xfrm>
            <a:off x="531039" y="5814622"/>
            <a:ext cx="769441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050" b="1" dirty="0" err="1">
                <a:solidFill>
                  <a:prstClr val="white"/>
                </a:solidFill>
              </a:rPr>
              <a:t>Intervention</a:t>
            </a:r>
            <a:endParaRPr lang="pt-BR" altLang="pt-BR" sz="2400" b="1" dirty="0">
              <a:solidFill>
                <a:prstClr val="white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755130" y="2655046"/>
            <a:ext cx="47083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HR: 0.76 (0.43 to 1.34);  P= 0.34</a:t>
            </a:r>
            <a:endParaRPr lang="pt-BR" sz="2400" b="1" dirty="0">
              <a:solidFill>
                <a:schemeClr val="tx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537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err="1"/>
              <a:t>Subgroup</a:t>
            </a:r>
            <a:r>
              <a:rPr lang="pt-BR" dirty="0"/>
              <a:t> </a:t>
            </a:r>
            <a:r>
              <a:rPr lang="pt-BR" dirty="0" err="1"/>
              <a:t>Analysis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566935"/>
              </p:ext>
            </p:extLst>
          </p:nvPr>
        </p:nvGraphicFramePr>
        <p:xfrm>
          <a:off x="261145" y="1672684"/>
          <a:ext cx="8703343" cy="3957390"/>
        </p:xfrm>
        <a:graphic>
          <a:graphicData uri="http://schemas.openxmlformats.org/drawingml/2006/table">
            <a:tbl>
              <a:tblPr/>
              <a:tblGrid>
                <a:gridCol w="1601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9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41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305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1919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Subgroup</a:t>
                      </a:r>
                      <a:endParaRPr lang="pt-BR" sz="11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99" marR="6799" marT="67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Complete adherence to statins, </a:t>
                      </a:r>
                      <a:r>
                        <a:rPr lang="en-US" sz="1100" b="1" i="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antiplatelets</a:t>
                      </a:r>
                      <a:r>
                        <a:rPr lang="en-US" sz="11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 and </a:t>
                      </a:r>
                      <a:r>
                        <a:rPr lang="en-US" sz="1100" b="1" i="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ACEi</a:t>
                      </a:r>
                      <a:r>
                        <a:rPr lang="en-US" sz="11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 or ARB</a:t>
                      </a:r>
                      <a:endParaRPr lang="pt-BR" sz="11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 Narrow"/>
                      </a:endParaRPr>
                    </a:p>
                  </a:txBody>
                  <a:tcPr marL="6799" marR="6799" marT="6799" marB="0" anchor="ctr">
                    <a:lnL>
                      <a:noFill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Odds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pt-B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Ratio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(95% CI)</a:t>
                      </a: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 </a:t>
                      </a:r>
                      <a:r>
                        <a:rPr lang="pt-B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value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for </a:t>
                      </a:r>
                      <a:r>
                        <a:rPr lang="pt-B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interaction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*</a:t>
                      </a:r>
                    </a:p>
                  </a:txBody>
                  <a:tcPr marL="6799" marR="6799" marT="67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26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Intervention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99" marR="6799" marT="67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403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Control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99" marR="6799" marT="6799" marB="0" anchor="ctr">
                    <a:lnL>
                      <a:noFill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7CBE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019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99" marR="6799" marT="67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n/N (%)</a:t>
                      </a:r>
                    </a:p>
                  </a:txBody>
                  <a:tcPr marL="6799" marR="6799" marT="6799" marB="0" anchor="ctr">
                    <a:lnL>
                      <a:noFill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99" marR="6799" marT="67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99" marR="6799" marT="67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01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Unit profile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799" marR="6799" marT="67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799" marR="6799" marT="67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01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Hospital </a:t>
                      </a:r>
                      <a:r>
                        <a:rPr lang="pt-BR" sz="1100" b="0" i="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outpatient</a:t>
                      </a:r>
                      <a:r>
                        <a:rPr lang="pt-BR" sz="11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 </a:t>
                      </a:r>
                      <a:r>
                        <a:rPr lang="pt-BR" sz="1100" b="0" i="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clinic</a:t>
                      </a:r>
                      <a:r>
                        <a:rPr lang="pt-BR" sz="11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479/658 (72.8)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424/702 (60.4)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1.93 [0.95 - 3.93]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0.10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801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Primary</a:t>
                      </a:r>
                      <a:r>
                        <a:rPr lang="pt-BR" sz="11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 </a:t>
                      </a:r>
                      <a:r>
                        <a:rPr lang="pt-BR" sz="1100" b="0" i="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care</a:t>
                      </a:r>
                      <a:r>
                        <a:rPr lang="pt-BR" sz="11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 center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36/43 (83.7)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69/138 (50.0)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9.51 [1.18 - 76.38]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933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Unit status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801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Non-</a:t>
                      </a:r>
                      <a:r>
                        <a:rPr lang="pt-BR" sz="1100" b="0" i="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teaching</a:t>
                      </a:r>
                      <a:r>
                        <a:rPr lang="pt-BR" sz="11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 </a:t>
                      </a:r>
                      <a:r>
                        <a:rPr lang="pt-BR" sz="1100" b="0" i="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unit</a:t>
                      </a:r>
                      <a:endParaRPr lang="pt-BR" sz="11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115/184 (62.5)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228/375 (60.8)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0.91 [0.30 - 2.71]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0.02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801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Teaching</a:t>
                      </a:r>
                      <a:r>
                        <a:rPr lang="pt-BR" sz="11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 </a:t>
                      </a:r>
                      <a:r>
                        <a:rPr lang="pt-BR" sz="1100" b="0" i="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unit</a:t>
                      </a:r>
                      <a:r>
                        <a:rPr lang="pt-BR" sz="11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 versus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400/517 (77.4)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265/465 (57.0)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3.68 [1.66 - 8.18]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801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Patient</a:t>
                      </a:r>
                      <a:r>
                        <a:rPr lang="pt-BR" sz="11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 </a:t>
                      </a:r>
                      <a:r>
                        <a:rPr lang="pt-BR" sz="1100" b="1" i="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admission</a:t>
                      </a:r>
                      <a:endParaRPr lang="pt-BR" sz="11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801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Specialized</a:t>
                      </a:r>
                      <a:r>
                        <a:rPr lang="pt-BR" sz="11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 </a:t>
                      </a:r>
                      <a:r>
                        <a:rPr lang="pt-BR" sz="1100" b="0" i="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unit</a:t>
                      </a:r>
                      <a:endParaRPr lang="pt-BR" sz="11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440/608 (72.4)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422/693 (60.9)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1.75 [0.85 - 3.59]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0.06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801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General </a:t>
                      </a:r>
                      <a:r>
                        <a:rPr lang="pt-BR" sz="1100" b="0" i="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unit</a:t>
                      </a:r>
                      <a:endParaRPr lang="pt-BR" sz="11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75/93 (80.6)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71/147 (48.3)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7.87 [1.56 - 39.55]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801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Polyvascular</a:t>
                      </a:r>
                      <a:r>
                        <a:rPr lang="pt-BR" sz="1100" b="1" i="0" u="none" strike="noStrik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 </a:t>
                      </a:r>
                      <a:r>
                        <a:rPr lang="pt-BR" sz="1100" b="1" i="0" u="none" strike="noStrike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diisease</a:t>
                      </a:r>
                      <a:endParaRPr lang="pt-BR" sz="1100" b="1" i="0" u="none" strike="noStrike" baseline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050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No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296/412 (71.8)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191/349 (54.7)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2.79 [1.10 - 7.04]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0.52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801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Yes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219/289 (75.8)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/>
                        </a:rPr>
                        <a:t>302/491 (61.5)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99" marR="6799" marT="6799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1.89 [0.71 - 5.07]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3924866" y="2421288"/>
            <a:ext cx="3239253" cy="3515087"/>
            <a:chOff x="2823" y="207"/>
            <a:chExt cx="3435" cy="3802"/>
          </a:xfrm>
        </p:grpSpPr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4450" y="713"/>
              <a:ext cx="60" cy="5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C2D4E3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5436" y="1004"/>
              <a:ext cx="17" cy="2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C2D4E3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4003" y="1543"/>
              <a:ext cx="43" cy="4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C2D4E3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4844" y="1813"/>
              <a:ext cx="54" cy="5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C2D4E3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4391" y="2357"/>
              <a:ext cx="59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C2D4E3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5312" y="2649"/>
              <a:ext cx="33" cy="2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C2D4E3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4677" y="3188"/>
              <a:ext cx="48" cy="4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C2D4E3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4445" y="3463"/>
              <a:ext cx="48" cy="4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C2D4E3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4908" y="740"/>
              <a:ext cx="0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C2D4E3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 flipH="1">
              <a:off x="4052" y="740"/>
              <a:ext cx="856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C2D4E3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4052" y="740"/>
              <a:ext cx="0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C2D4E3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6137" y="1015"/>
              <a:ext cx="0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C2D4E3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 flipH="1">
              <a:off x="4181" y="1015"/>
              <a:ext cx="1956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C2D4E3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4181" y="1015"/>
              <a:ext cx="0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C2D4E3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>
              <a:off x="4687" y="1565"/>
              <a:ext cx="0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C2D4E3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 flipH="1">
              <a:off x="3356" y="1565"/>
              <a:ext cx="1331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C2D4E3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>
              <a:off x="3356" y="1565"/>
              <a:ext cx="0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C2D4E3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>
              <a:off x="5356" y="1840"/>
              <a:ext cx="0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C2D4E3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 flipH="1">
              <a:off x="4391" y="1840"/>
              <a:ext cx="965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C2D4E3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>
              <a:off x="4391" y="1840"/>
              <a:ext cx="0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C2D4E3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>
              <a:off x="4854" y="2390"/>
              <a:ext cx="0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C2D4E3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H="1">
              <a:off x="3987" y="2390"/>
              <a:ext cx="867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C2D4E3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>
              <a:off x="3987" y="2390"/>
              <a:ext cx="0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C2D4E3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Line 31"/>
            <p:cNvSpPr>
              <a:spLocks noChangeShapeType="1"/>
            </p:cNvSpPr>
            <p:nvPr/>
          </p:nvSpPr>
          <p:spPr bwMode="auto">
            <a:xfrm>
              <a:off x="6137" y="2665"/>
              <a:ext cx="0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C2D4E3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Line 32"/>
            <p:cNvSpPr>
              <a:spLocks noChangeShapeType="1"/>
            </p:cNvSpPr>
            <p:nvPr/>
          </p:nvSpPr>
          <p:spPr bwMode="auto">
            <a:xfrm flipH="1">
              <a:off x="4353" y="2665"/>
              <a:ext cx="1784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C2D4E3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Line 33"/>
            <p:cNvSpPr>
              <a:spLocks noChangeShapeType="1"/>
            </p:cNvSpPr>
            <p:nvPr/>
          </p:nvSpPr>
          <p:spPr bwMode="auto">
            <a:xfrm>
              <a:off x="4353" y="2665"/>
              <a:ext cx="0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C2D4E3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Line 34"/>
            <p:cNvSpPr>
              <a:spLocks noChangeShapeType="1"/>
            </p:cNvSpPr>
            <p:nvPr/>
          </p:nvSpPr>
          <p:spPr bwMode="auto">
            <a:xfrm>
              <a:off x="5264" y="3215"/>
              <a:ext cx="0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C2D4E3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Line 35"/>
            <p:cNvSpPr>
              <a:spLocks noChangeShapeType="1"/>
            </p:cNvSpPr>
            <p:nvPr/>
          </p:nvSpPr>
          <p:spPr bwMode="auto">
            <a:xfrm flipH="1">
              <a:off x="4138" y="3215"/>
              <a:ext cx="1126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C2D4E3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Line 36"/>
            <p:cNvSpPr>
              <a:spLocks noChangeShapeType="1"/>
            </p:cNvSpPr>
            <p:nvPr/>
          </p:nvSpPr>
          <p:spPr bwMode="auto">
            <a:xfrm>
              <a:off x="4138" y="3215"/>
              <a:ext cx="0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C2D4E3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Line 37"/>
            <p:cNvSpPr>
              <a:spLocks noChangeShapeType="1"/>
            </p:cNvSpPr>
            <p:nvPr/>
          </p:nvSpPr>
          <p:spPr bwMode="auto">
            <a:xfrm>
              <a:off x="5065" y="3485"/>
              <a:ext cx="0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C2D4E3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Line 38"/>
            <p:cNvSpPr>
              <a:spLocks noChangeShapeType="1"/>
            </p:cNvSpPr>
            <p:nvPr/>
          </p:nvSpPr>
          <p:spPr bwMode="auto">
            <a:xfrm flipH="1">
              <a:off x="3874" y="3485"/>
              <a:ext cx="1191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C2D4E3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Line 39"/>
            <p:cNvSpPr>
              <a:spLocks noChangeShapeType="1"/>
            </p:cNvSpPr>
            <p:nvPr/>
          </p:nvSpPr>
          <p:spPr bwMode="auto">
            <a:xfrm>
              <a:off x="3874" y="3485"/>
              <a:ext cx="0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C2D4E3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Line 40"/>
            <p:cNvSpPr>
              <a:spLocks noChangeShapeType="1"/>
            </p:cNvSpPr>
            <p:nvPr/>
          </p:nvSpPr>
          <p:spPr bwMode="auto">
            <a:xfrm flipV="1">
              <a:off x="4084" y="207"/>
              <a:ext cx="0" cy="3606"/>
            </a:xfrm>
            <a:prstGeom prst="line">
              <a:avLst/>
            </a:prstGeom>
            <a:noFill/>
            <a:ln w="7938" cap="flat">
              <a:solidFill>
                <a:schemeClr val="tx2">
                  <a:lumMod val="50000"/>
                </a:schemeClr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C2D4E3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ectangle 41"/>
            <p:cNvSpPr>
              <a:spLocks noChangeArrowheads="1"/>
            </p:cNvSpPr>
            <p:nvPr/>
          </p:nvSpPr>
          <p:spPr bwMode="auto">
            <a:xfrm>
              <a:off x="6134" y="906"/>
              <a:ext cx="112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pt-BR" altLang="pt-BR" sz="1000" dirty="0">
                  <a:solidFill>
                    <a:srgbClr val="C2D4E3">
                      <a:lumMod val="10000"/>
                    </a:srgbClr>
                  </a:solidFill>
                </a:rPr>
                <a:t>...</a:t>
              </a:r>
              <a:endParaRPr lang="pt-BR" altLang="pt-BR" dirty="0">
                <a:solidFill>
                  <a:srgbClr val="C2D4E3">
                    <a:lumMod val="10000"/>
                  </a:srgbClr>
                </a:solidFill>
              </a:endParaRPr>
            </a:p>
          </p:txBody>
        </p:sp>
        <p:sp>
          <p:nvSpPr>
            <p:cNvPr id="41" name="Rectangle 42"/>
            <p:cNvSpPr>
              <a:spLocks noChangeArrowheads="1"/>
            </p:cNvSpPr>
            <p:nvPr/>
          </p:nvSpPr>
          <p:spPr bwMode="auto">
            <a:xfrm>
              <a:off x="6135" y="2557"/>
              <a:ext cx="112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pt-BR" altLang="pt-BR" sz="1000" dirty="0">
                  <a:solidFill>
                    <a:srgbClr val="C2D4E3">
                      <a:lumMod val="10000"/>
                    </a:srgbClr>
                  </a:solidFill>
                </a:rPr>
                <a:t>...</a:t>
              </a:r>
              <a:endParaRPr lang="pt-BR" altLang="pt-BR" dirty="0">
                <a:solidFill>
                  <a:srgbClr val="C2D4E3">
                    <a:lumMod val="10000"/>
                  </a:srgbClr>
                </a:solidFill>
              </a:endParaRPr>
            </a:p>
          </p:txBody>
        </p:sp>
        <p:sp>
          <p:nvSpPr>
            <p:cNvPr id="42" name="Rectangle 44"/>
            <p:cNvSpPr>
              <a:spLocks noChangeArrowheads="1"/>
            </p:cNvSpPr>
            <p:nvPr/>
          </p:nvSpPr>
          <p:spPr bwMode="auto">
            <a:xfrm>
              <a:off x="2861" y="3458"/>
              <a:ext cx="0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endParaRPr lang="pt-BR" altLang="pt-BR" dirty="0">
                <a:solidFill>
                  <a:srgbClr val="C2D4E3">
                    <a:lumMod val="10000"/>
                  </a:srgbClr>
                </a:solidFill>
              </a:endParaRPr>
            </a:p>
          </p:txBody>
        </p:sp>
        <p:sp>
          <p:nvSpPr>
            <p:cNvPr id="43" name="Rectangle 45"/>
            <p:cNvSpPr>
              <a:spLocks noChangeArrowheads="1"/>
            </p:cNvSpPr>
            <p:nvPr/>
          </p:nvSpPr>
          <p:spPr bwMode="auto">
            <a:xfrm>
              <a:off x="2861" y="3188"/>
              <a:ext cx="0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endParaRPr lang="pt-BR" altLang="pt-BR" dirty="0">
                <a:solidFill>
                  <a:srgbClr val="C2D4E3">
                    <a:lumMod val="10000"/>
                  </a:srgbClr>
                </a:solidFill>
              </a:endParaRPr>
            </a:p>
          </p:txBody>
        </p:sp>
        <p:sp>
          <p:nvSpPr>
            <p:cNvPr id="44" name="Rectangle 46"/>
            <p:cNvSpPr>
              <a:spLocks noChangeArrowheads="1"/>
            </p:cNvSpPr>
            <p:nvPr/>
          </p:nvSpPr>
          <p:spPr bwMode="auto">
            <a:xfrm>
              <a:off x="2861" y="2913"/>
              <a:ext cx="0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endParaRPr lang="pt-BR" altLang="pt-BR" dirty="0">
                <a:solidFill>
                  <a:srgbClr val="C2D4E3">
                    <a:lumMod val="10000"/>
                  </a:srgbClr>
                </a:solidFill>
              </a:endParaRPr>
            </a:p>
          </p:txBody>
        </p:sp>
        <p:sp>
          <p:nvSpPr>
            <p:cNvPr id="45" name="Rectangle 47"/>
            <p:cNvSpPr>
              <a:spLocks noChangeArrowheads="1"/>
            </p:cNvSpPr>
            <p:nvPr/>
          </p:nvSpPr>
          <p:spPr bwMode="auto">
            <a:xfrm>
              <a:off x="2861" y="2638"/>
              <a:ext cx="0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endParaRPr lang="pt-BR" altLang="pt-BR" dirty="0">
                <a:solidFill>
                  <a:srgbClr val="C2D4E3">
                    <a:lumMod val="10000"/>
                  </a:srgbClr>
                </a:solidFill>
              </a:endParaRPr>
            </a:p>
          </p:txBody>
        </p:sp>
        <p:sp>
          <p:nvSpPr>
            <p:cNvPr id="46" name="Rectangle 48"/>
            <p:cNvSpPr>
              <a:spLocks noChangeArrowheads="1"/>
            </p:cNvSpPr>
            <p:nvPr/>
          </p:nvSpPr>
          <p:spPr bwMode="auto">
            <a:xfrm>
              <a:off x="2861" y="2363"/>
              <a:ext cx="0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endParaRPr lang="pt-BR" altLang="pt-BR" dirty="0">
                <a:solidFill>
                  <a:srgbClr val="C2D4E3">
                    <a:lumMod val="10000"/>
                  </a:srgbClr>
                </a:solidFill>
              </a:endParaRPr>
            </a:p>
          </p:txBody>
        </p:sp>
        <p:sp>
          <p:nvSpPr>
            <p:cNvPr id="47" name="Rectangle 49"/>
            <p:cNvSpPr>
              <a:spLocks noChangeArrowheads="1"/>
            </p:cNvSpPr>
            <p:nvPr/>
          </p:nvSpPr>
          <p:spPr bwMode="auto">
            <a:xfrm>
              <a:off x="2861" y="2088"/>
              <a:ext cx="0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endParaRPr lang="pt-BR" altLang="pt-BR" dirty="0">
                <a:solidFill>
                  <a:srgbClr val="C2D4E3">
                    <a:lumMod val="10000"/>
                  </a:srgbClr>
                </a:solidFill>
              </a:endParaRPr>
            </a:p>
          </p:txBody>
        </p:sp>
        <p:sp>
          <p:nvSpPr>
            <p:cNvPr id="48" name="Rectangle 50"/>
            <p:cNvSpPr>
              <a:spLocks noChangeArrowheads="1"/>
            </p:cNvSpPr>
            <p:nvPr/>
          </p:nvSpPr>
          <p:spPr bwMode="auto">
            <a:xfrm>
              <a:off x="2861" y="1813"/>
              <a:ext cx="0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endParaRPr lang="pt-BR" altLang="pt-BR" dirty="0">
                <a:solidFill>
                  <a:srgbClr val="C2D4E3">
                    <a:lumMod val="10000"/>
                  </a:srgbClr>
                </a:solidFill>
              </a:endParaRPr>
            </a:p>
          </p:txBody>
        </p:sp>
        <p:sp>
          <p:nvSpPr>
            <p:cNvPr id="49" name="Rectangle 51"/>
            <p:cNvSpPr>
              <a:spLocks noChangeArrowheads="1"/>
            </p:cNvSpPr>
            <p:nvPr/>
          </p:nvSpPr>
          <p:spPr bwMode="auto">
            <a:xfrm>
              <a:off x="2861" y="1538"/>
              <a:ext cx="0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endParaRPr lang="pt-BR" altLang="pt-BR" dirty="0">
                <a:solidFill>
                  <a:srgbClr val="C2D4E3">
                    <a:lumMod val="10000"/>
                  </a:srgbClr>
                </a:solidFill>
              </a:endParaRPr>
            </a:p>
          </p:txBody>
        </p:sp>
        <p:sp>
          <p:nvSpPr>
            <p:cNvPr id="50" name="Rectangle 52"/>
            <p:cNvSpPr>
              <a:spLocks noChangeArrowheads="1"/>
            </p:cNvSpPr>
            <p:nvPr/>
          </p:nvSpPr>
          <p:spPr bwMode="auto">
            <a:xfrm>
              <a:off x="2861" y="1263"/>
              <a:ext cx="0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endParaRPr lang="pt-BR" altLang="pt-BR" dirty="0">
                <a:solidFill>
                  <a:srgbClr val="C2D4E3">
                    <a:lumMod val="10000"/>
                  </a:srgbClr>
                </a:solidFill>
              </a:endParaRPr>
            </a:p>
          </p:txBody>
        </p:sp>
        <p:sp>
          <p:nvSpPr>
            <p:cNvPr id="51" name="Rectangle 53"/>
            <p:cNvSpPr>
              <a:spLocks noChangeArrowheads="1"/>
            </p:cNvSpPr>
            <p:nvPr/>
          </p:nvSpPr>
          <p:spPr bwMode="auto">
            <a:xfrm>
              <a:off x="2823" y="988"/>
              <a:ext cx="0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endParaRPr lang="pt-BR" altLang="pt-BR" dirty="0">
                <a:solidFill>
                  <a:srgbClr val="C2D4E3">
                    <a:lumMod val="10000"/>
                  </a:srgbClr>
                </a:solidFill>
              </a:endParaRPr>
            </a:p>
          </p:txBody>
        </p:sp>
        <p:sp>
          <p:nvSpPr>
            <p:cNvPr id="52" name="Rectangle 54"/>
            <p:cNvSpPr>
              <a:spLocks noChangeArrowheads="1"/>
            </p:cNvSpPr>
            <p:nvPr/>
          </p:nvSpPr>
          <p:spPr bwMode="auto">
            <a:xfrm>
              <a:off x="2823" y="713"/>
              <a:ext cx="0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endParaRPr lang="pt-BR" altLang="pt-BR" dirty="0">
                <a:solidFill>
                  <a:srgbClr val="C2D4E3">
                    <a:lumMod val="10000"/>
                  </a:srgbClr>
                </a:solidFill>
              </a:endParaRPr>
            </a:p>
          </p:txBody>
        </p:sp>
        <p:sp>
          <p:nvSpPr>
            <p:cNvPr id="53" name="Rectangle 55"/>
            <p:cNvSpPr>
              <a:spLocks noChangeArrowheads="1"/>
            </p:cNvSpPr>
            <p:nvPr/>
          </p:nvSpPr>
          <p:spPr bwMode="auto">
            <a:xfrm>
              <a:off x="2823" y="438"/>
              <a:ext cx="0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endParaRPr lang="pt-BR" altLang="pt-BR" dirty="0">
                <a:solidFill>
                  <a:srgbClr val="C2D4E3">
                    <a:lumMod val="10000"/>
                  </a:srgbClr>
                </a:solidFill>
              </a:endParaRPr>
            </a:p>
          </p:txBody>
        </p:sp>
        <p:sp>
          <p:nvSpPr>
            <p:cNvPr id="54" name="Line 68"/>
            <p:cNvSpPr>
              <a:spLocks noChangeShapeType="1"/>
            </p:cNvSpPr>
            <p:nvPr/>
          </p:nvSpPr>
          <p:spPr bwMode="auto">
            <a:xfrm flipV="1">
              <a:off x="3107" y="3838"/>
              <a:ext cx="0" cy="21"/>
            </a:xfrm>
            <a:prstGeom prst="line">
              <a:avLst/>
            </a:prstGeom>
            <a:noFill/>
            <a:ln w="7938" cap="flat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C2D4E3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Line 69"/>
            <p:cNvSpPr>
              <a:spLocks noChangeShapeType="1"/>
            </p:cNvSpPr>
            <p:nvPr/>
          </p:nvSpPr>
          <p:spPr bwMode="auto">
            <a:xfrm flipV="1">
              <a:off x="3408" y="3838"/>
              <a:ext cx="0" cy="21"/>
            </a:xfrm>
            <a:prstGeom prst="line">
              <a:avLst/>
            </a:prstGeom>
            <a:noFill/>
            <a:ln w="7938" cap="flat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C2D4E3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Line 70"/>
            <p:cNvSpPr>
              <a:spLocks noChangeShapeType="1"/>
            </p:cNvSpPr>
            <p:nvPr/>
          </p:nvSpPr>
          <p:spPr bwMode="auto">
            <a:xfrm flipV="1">
              <a:off x="3662" y="3838"/>
              <a:ext cx="0" cy="21"/>
            </a:xfrm>
            <a:prstGeom prst="line">
              <a:avLst/>
            </a:prstGeom>
            <a:noFill/>
            <a:ln w="7938" cap="flat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C2D4E3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Line 71"/>
            <p:cNvSpPr>
              <a:spLocks noChangeShapeType="1"/>
            </p:cNvSpPr>
            <p:nvPr/>
          </p:nvSpPr>
          <p:spPr bwMode="auto">
            <a:xfrm flipV="1">
              <a:off x="4084" y="3652"/>
              <a:ext cx="0" cy="21"/>
            </a:xfrm>
            <a:prstGeom prst="line">
              <a:avLst/>
            </a:prstGeom>
            <a:noFill/>
            <a:ln w="7938" cap="flat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C2D4E3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Line 72"/>
            <p:cNvSpPr>
              <a:spLocks noChangeShapeType="1"/>
            </p:cNvSpPr>
            <p:nvPr/>
          </p:nvSpPr>
          <p:spPr bwMode="auto">
            <a:xfrm flipV="1">
              <a:off x="4502" y="3838"/>
              <a:ext cx="0" cy="21"/>
            </a:xfrm>
            <a:prstGeom prst="line">
              <a:avLst/>
            </a:prstGeom>
            <a:noFill/>
            <a:ln w="7938" cap="flat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C2D4E3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Line 73"/>
            <p:cNvSpPr>
              <a:spLocks noChangeShapeType="1"/>
            </p:cNvSpPr>
            <p:nvPr/>
          </p:nvSpPr>
          <p:spPr bwMode="auto">
            <a:xfrm flipV="1">
              <a:off x="4745" y="3838"/>
              <a:ext cx="0" cy="21"/>
            </a:xfrm>
            <a:prstGeom prst="line">
              <a:avLst/>
            </a:prstGeom>
            <a:noFill/>
            <a:ln w="7938" cap="flat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C2D4E3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Line 74"/>
            <p:cNvSpPr>
              <a:spLocks noChangeShapeType="1"/>
            </p:cNvSpPr>
            <p:nvPr/>
          </p:nvSpPr>
          <p:spPr bwMode="auto">
            <a:xfrm flipV="1">
              <a:off x="5052" y="3838"/>
              <a:ext cx="0" cy="21"/>
            </a:xfrm>
            <a:prstGeom prst="line">
              <a:avLst/>
            </a:prstGeom>
            <a:noFill/>
            <a:ln w="7938" cap="flat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C2D4E3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Line 75"/>
            <p:cNvSpPr>
              <a:spLocks noChangeShapeType="1"/>
            </p:cNvSpPr>
            <p:nvPr/>
          </p:nvSpPr>
          <p:spPr bwMode="auto">
            <a:xfrm flipV="1">
              <a:off x="5472" y="3838"/>
              <a:ext cx="0" cy="21"/>
            </a:xfrm>
            <a:prstGeom prst="line">
              <a:avLst/>
            </a:prstGeom>
            <a:noFill/>
            <a:ln w="7938" cap="flat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C2D4E3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Line 76"/>
            <p:cNvSpPr>
              <a:spLocks noChangeShapeType="1"/>
            </p:cNvSpPr>
            <p:nvPr/>
          </p:nvSpPr>
          <p:spPr bwMode="auto">
            <a:xfrm flipV="1">
              <a:off x="5892" y="3838"/>
              <a:ext cx="0" cy="21"/>
            </a:xfrm>
            <a:prstGeom prst="line">
              <a:avLst/>
            </a:prstGeom>
            <a:noFill/>
            <a:ln w="7938" cap="flat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C2D4E3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Line 77"/>
            <p:cNvSpPr>
              <a:spLocks noChangeShapeType="1"/>
            </p:cNvSpPr>
            <p:nvPr/>
          </p:nvSpPr>
          <p:spPr bwMode="auto">
            <a:xfrm flipV="1">
              <a:off x="6135" y="3838"/>
              <a:ext cx="0" cy="21"/>
            </a:xfrm>
            <a:prstGeom prst="line">
              <a:avLst/>
            </a:prstGeom>
            <a:noFill/>
            <a:ln w="7938" cap="flat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C2D4E3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Rectangle 78"/>
            <p:cNvSpPr>
              <a:spLocks noChangeArrowheads="1"/>
            </p:cNvSpPr>
            <p:nvPr/>
          </p:nvSpPr>
          <p:spPr bwMode="auto">
            <a:xfrm>
              <a:off x="3054" y="3876"/>
              <a:ext cx="153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pt-BR" altLang="pt-BR" sz="800" dirty="0">
                  <a:solidFill>
                    <a:srgbClr val="C2D4E3">
                      <a:lumMod val="10000"/>
                    </a:srgbClr>
                  </a:solidFill>
                </a:rPr>
                <a:t>0.2</a:t>
              </a:r>
            </a:p>
          </p:txBody>
        </p:sp>
        <p:sp>
          <p:nvSpPr>
            <p:cNvPr id="65" name="Rectangle 79"/>
            <p:cNvSpPr>
              <a:spLocks noChangeArrowheads="1"/>
            </p:cNvSpPr>
            <p:nvPr/>
          </p:nvSpPr>
          <p:spPr bwMode="auto">
            <a:xfrm>
              <a:off x="3333" y="3876"/>
              <a:ext cx="214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pt-BR" altLang="pt-BR" sz="800" dirty="0">
                  <a:solidFill>
                    <a:srgbClr val="C2D4E3">
                      <a:lumMod val="10000"/>
                    </a:srgbClr>
                  </a:solidFill>
                </a:rPr>
                <a:t>0.33</a:t>
              </a:r>
            </a:p>
          </p:txBody>
        </p:sp>
        <p:sp>
          <p:nvSpPr>
            <p:cNvPr id="66" name="Rectangle 80"/>
            <p:cNvSpPr>
              <a:spLocks noChangeArrowheads="1"/>
            </p:cNvSpPr>
            <p:nvPr/>
          </p:nvSpPr>
          <p:spPr bwMode="auto">
            <a:xfrm>
              <a:off x="3609" y="3876"/>
              <a:ext cx="153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pt-BR" altLang="pt-BR" sz="800" dirty="0">
                  <a:solidFill>
                    <a:srgbClr val="C2D4E3">
                      <a:lumMod val="10000"/>
                    </a:srgbClr>
                  </a:solidFill>
                </a:rPr>
                <a:t>0.5</a:t>
              </a:r>
            </a:p>
          </p:txBody>
        </p:sp>
        <p:sp>
          <p:nvSpPr>
            <p:cNvPr id="67" name="Rectangle 81"/>
            <p:cNvSpPr>
              <a:spLocks noChangeArrowheads="1"/>
            </p:cNvSpPr>
            <p:nvPr/>
          </p:nvSpPr>
          <p:spPr bwMode="auto">
            <a:xfrm>
              <a:off x="4029" y="3876"/>
              <a:ext cx="153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pt-BR" altLang="pt-BR" sz="800" dirty="0">
                  <a:solidFill>
                    <a:srgbClr val="C2D4E3">
                      <a:lumMod val="10000"/>
                    </a:srgbClr>
                  </a:solidFill>
                </a:rPr>
                <a:t>1.0</a:t>
              </a:r>
            </a:p>
          </p:txBody>
        </p:sp>
        <p:sp>
          <p:nvSpPr>
            <p:cNvPr id="68" name="Rectangle 82"/>
            <p:cNvSpPr>
              <a:spLocks noChangeArrowheads="1"/>
            </p:cNvSpPr>
            <p:nvPr/>
          </p:nvSpPr>
          <p:spPr bwMode="auto">
            <a:xfrm>
              <a:off x="4427" y="3876"/>
              <a:ext cx="153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pt-BR" altLang="pt-BR" sz="800" dirty="0">
                  <a:solidFill>
                    <a:srgbClr val="C2D4E3">
                      <a:lumMod val="10000"/>
                    </a:srgbClr>
                  </a:solidFill>
                </a:rPr>
                <a:t>2.0</a:t>
              </a:r>
            </a:p>
          </p:txBody>
        </p:sp>
        <p:sp>
          <p:nvSpPr>
            <p:cNvPr id="69" name="Rectangle 83"/>
            <p:cNvSpPr>
              <a:spLocks noChangeArrowheads="1"/>
            </p:cNvSpPr>
            <p:nvPr/>
          </p:nvSpPr>
          <p:spPr bwMode="auto">
            <a:xfrm>
              <a:off x="4670" y="3876"/>
              <a:ext cx="153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pt-BR" altLang="pt-BR" sz="800" dirty="0">
                  <a:solidFill>
                    <a:srgbClr val="C2D4E3">
                      <a:lumMod val="10000"/>
                    </a:srgbClr>
                  </a:solidFill>
                </a:rPr>
                <a:t>3.0</a:t>
              </a:r>
            </a:p>
          </p:txBody>
        </p:sp>
        <p:sp>
          <p:nvSpPr>
            <p:cNvPr id="70" name="Rectangle 84"/>
            <p:cNvSpPr>
              <a:spLocks noChangeArrowheads="1"/>
            </p:cNvSpPr>
            <p:nvPr/>
          </p:nvSpPr>
          <p:spPr bwMode="auto">
            <a:xfrm>
              <a:off x="4977" y="3876"/>
              <a:ext cx="153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pt-BR" altLang="pt-BR" sz="800" dirty="0">
                  <a:solidFill>
                    <a:srgbClr val="C2D4E3">
                      <a:lumMod val="10000"/>
                    </a:srgbClr>
                  </a:solidFill>
                </a:rPr>
                <a:t>5.0</a:t>
              </a:r>
            </a:p>
          </p:txBody>
        </p:sp>
        <p:sp>
          <p:nvSpPr>
            <p:cNvPr id="71" name="Rectangle 85"/>
            <p:cNvSpPr>
              <a:spLocks noChangeArrowheads="1"/>
            </p:cNvSpPr>
            <p:nvPr/>
          </p:nvSpPr>
          <p:spPr bwMode="auto">
            <a:xfrm>
              <a:off x="5381" y="3876"/>
              <a:ext cx="214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pt-BR" altLang="pt-BR" sz="800" dirty="0">
                  <a:solidFill>
                    <a:srgbClr val="C2D4E3">
                      <a:lumMod val="10000"/>
                    </a:srgbClr>
                  </a:solidFill>
                </a:rPr>
                <a:t>10.0</a:t>
              </a:r>
            </a:p>
          </p:txBody>
        </p:sp>
        <p:sp>
          <p:nvSpPr>
            <p:cNvPr id="72" name="Rectangle 86"/>
            <p:cNvSpPr>
              <a:spLocks noChangeArrowheads="1"/>
            </p:cNvSpPr>
            <p:nvPr/>
          </p:nvSpPr>
          <p:spPr bwMode="auto">
            <a:xfrm>
              <a:off x="5801" y="3876"/>
              <a:ext cx="214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pt-BR" altLang="pt-BR" sz="800" dirty="0">
                  <a:solidFill>
                    <a:srgbClr val="C2D4E3">
                      <a:lumMod val="10000"/>
                    </a:srgbClr>
                  </a:solidFill>
                </a:rPr>
                <a:t>20.0</a:t>
              </a:r>
            </a:p>
          </p:txBody>
        </p:sp>
        <p:sp>
          <p:nvSpPr>
            <p:cNvPr id="73" name="Rectangle 87"/>
            <p:cNvSpPr>
              <a:spLocks noChangeArrowheads="1"/>
            </p:cNvSpPr>
            <p:nvPr/>
          </p:nvSpPr>
          <p:spPr bwMode="auto">
            <a:xfrm>
              <a:off x="6044" y="3876"/>
              <a:ext cx="214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pt-BR" altLang="pt-BR" sz="800" dirty="0">
                  <a:solidFill>
                    <a:srgbClr val="C2D4E3">
                      <a:lumMod val="10000"/>
                    </a:srgbClr>
                  </a:solidFill>
                </a:rPr>
                <a:t>30.0</a:t>
              </a:r>
            </a:p>
          </p:txBody>
        </p:sp>
      </p:grpSp>
      <p:sp>
        <p:nvSpPr>
          <p:cNvPr id="76" name="Retângulo 75"/>
          <p:cNvSpPr/>
          <p:nvPr/>
        </p:nvSpPr>
        <p:spPr>
          <a:xfrm>
            <a:off x="5114007" y="5625731"/>
            <a:ext cx="2038796" cy="152547"/>
          </a:xfrm>
          <a:prstGeom prst="rect">
            <a:avLst/>
          </a:prstGeom>
          <a:solidFill>
            <a:srgbClr val="FFB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4" name="Retângulo 73"/>
          <p:cNvSpPr/>
          <p:nvPr/>
        </p:nvSpPr>
        <p:spPr>
          <a:xfrm>
            <a:off x="5479655" y="5589820"/>
            <a:ext cx="149421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b="1" dirty="0" err="1">
                <a:solidFill>
                  <a:srgbClr val="AD40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Favors</a:t>
            </a:r>
            <a:r>
              <a:rPr lang="pt-BR" sz="800" b="1" dirty="0">
                <a:solidFill>
                  <a:srgbClr val="AD40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800" b="1" dirty="0" err="1">
                <a:solidFill>
                  <a:srgbClr val="AD40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Intervention</a:t>
            </a:r>
            <a:endParaRPr lang="pt-BR" sz="800" b="1" dirty="0">
              <a:solidFill>
                <a:srgbClr val="AD40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Retângulo 76"/>
          <p:cNvSpPr/>
          <p:nvPr/>
        </p:nvSpPr>
        <p:spPr>
          <a:xfrm>
            <a:off x="4192682" y="5625731"/>
            <a:ext cx="918125" cy="1525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5" name="Retângulo 74"/>
          <p:cNvSpPr/>
          <p:nvPr/>
        </p:nvSpPr>
        <p:spPr>
          <a:xfrm>
            <a:off x="4192682" y="5589820"/>
            <a:ext cx="97197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b="1" dirty="0" err="1">
                <a:solidFill>
                  <a:srgbClr val="127C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Favors</a:t>
            </a:r>
            <a:r>
              <a:rPr lang="pt-BR" sz="800" b="1" dirty="0">
                <a:solidFill>
                  <a:srgbClr val="127C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800" b="1" dirty="0" err="1">
                <a:solidFill>
                  <a:srgbClr val="127C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endParaRPr lang="pt-BR" sz="800" b="1" dirty="0">
              <a:solidFill>
                <a:srgbClr val="127CB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62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C000"/>
              </a:buClr>
              <a:buFont typeface="Wingdings" pitchFamily="2" charset="2"/>
              <a:buChar char="§"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In conclusion, in patients at high cardiovascular risk, a multifaceted QI intervention resulted in significant improvement in the use of evidence-based therapies. </a:t>
            </a:r>
          </a:p>
          <a:p>
            <a:pPr>
              <a:buClr>
                <a:srgbClr val="FFC000"/>
              </a:buClr>
              <a:buFont typeface="Wingdings" pitchFamily="2" charset="2"/>
              <a:buChar char="§"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The tools tested in our trial can become the basis for developing QI programs to maximize the use of evidence-based interventions for the management of patients with established cardiovascular disease, especially in limited resource settings. 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endParaRPr lang="pt-BR" sz="2800" b="1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err="1"/>
              <a:t>Conclusions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0112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55448"/>
            <a:ext cx="8208912" cy="1252728"/>
          </a:xfrm>
        </p:spPr>
        <p:txBody>
          <a:bodyPr/>
          <a:lstStyle/>
          <a:p>
            <a:pPr algn="ctr"/>
            <a:r>
              <a:rPr lang="pt-BR" dirty="0"/>
              <a:t>Background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Rationale</a:t>
            </a:r>
            <a:endParaRPr lang="pt-BR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23529" y="1412776"/>
            <a:ext cx="8640959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2000" rIns="252000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400" b="1" dirty="0">
                <a:solidFill>
                  <a:srgbClr val="002060"/>
                </a:solidFill>
                <a:cs typeface="Arial" pitchFamily="34" charset="0"/>
              </a:rPr>
              <a:t>Large-scale randomized trials have established the efficacy of antiplatelet therapy, statins and ACE inhibitors/ ARBs for the management of high CV risk patients.  </a:t>
            </a:r>
          </a:p>
          <a:p>
            <a:pPr algn="just" eaLnBrk="1" hangingPunct="1">
              <a:spcBef>
                <a:spcPct val="20000"/>
              </a:spcBef>
              <a:buFont typeface="Arial" pitchFamily="34" charset="0"/>
              <a:buBlip>
                <a:blip r:embed="rId2"/>
              </a:buBlip>
            </a:pPr>
            <a:endParaRPr lang="en-US" sz="2400" b="1" dirty="0">
              <a:solidFill>
                <a:srgbClr val="002060"/>
              </a:solidFill>
              <a:cs typeface="Arial" pitchFamily="34" charset="0"/>
            </a:endParaRPr>
          </a:p>
          <a:p>
            <a:pPr algn="just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400" b="1" dirty="0">
                <a:solidFill>
                  <a:srgbClr val="002060"/>
                </a:solidFill>
                <a:cs typeface="Arial" pitchFamily="34" charset="0"/>
              </a:rPr>
              <a:t>The translation of research findings into practice is suboptimal and that these care gaps are even greater in low- and middle-income countries.</a:t>
            </a:r>
          </a:p>
          <a:p>
            <a:pPr algn="just" eaLnBrk="1" hangingPunct="1">
              <a:spcBef>
                <a:spcPct val="20000"/>
              </a:spcBef>
              <a:buFont typeface="Wingdings" pitchFamily="2" charset="2"/>
              <a:buChar char="§"/>
            </a:pPr>
            <a:endParaRPr lang="en-US" sz="2400" b="1" dirty="0">
              <a:solidFill>
                <a:srgbClr val="002060"/>
              </a:solidFill>
              <a:cs typeface="Arial" pitchFamily="34" charset="0"/>
            </a:endParaRPr>
          </a:p>
          <a:p>
            <a:pPr algn="just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400" b="1" dirty="0">
                <a:solidFill>
                  <a:srgbClr val="002060"/>
                </a:solidFill>
                <a:cs typeface="Arial" pitchFamily="34" charset="0"/>
              </a:rPr>
              <a:t>QI interventions have rarely been rigorously evaluated in low- and middle-income countries, where up to 80% of the global burden of CVD resides.</a:t>
            </a:r>
            <a:r>
              <a:rPr lang="pt-BR" sz="2400" b="1" dirty="0">
                <a:solidFill>
                  <a:srgbClr val="002060"/>
                </a:solidFill>
                <a:cs typeface="Arial" pitchFamily="34" charset="0"/>
              </a:rPr>
              <a:t>  </a:t>
            </a:r>
            <a:endParaRPr lang="en-US" sz="2400" b="1" dirty="0">
              <a:solidFill>
                <a:srgbClr val="002060"/>
              </a:solidFill>
              <a:cs typeface="Arial" pitchFamily="34" charset="0"/>
            </a:endParaRPr>
          </a:p>
          <a:p>
            <a:pPr algn="just" eaLnBrk="1" hangingPunct="1">
              <a:spcBef>
                <a:spcPct val="20000"/>
              </a:spcBef>
              <a:buFont typeface="Arial" pitchFamily="34" charset="0"/>
              <a:buBlip>
                <a:blip r:embed="rId2"/>
              </a:buBlip>
            </a:pPr>
            <a:endParaRPr lang="pt-BR" sz="1600" dirty="0">
              <a:solidFill>
                <a:srgbClr val="0020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992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380998" y="2614837"/>
            <a:ext cx="2692003" cy="1295094"/>
          </a:xfrm>
          <a:prstGeom prst="rect">
            <a:avLst/>
          </a:prstGeom>
          <a:solidFill>
            <a:srgbClr val="0070C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Multifaceted QI 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Intervention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  <a:cs typeface="Arial" pitchFamily="34" charset="0"/>
              </a:rPr>
              <a:t>18 clusters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  <a:cs typeface="Arial" pitchFamily="34" charset="0"/>
              </a:rPr>
              <a:t>(726 patients)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6569075" y="2492896"/>
            <a:ext cx="2262187" cy="1336592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it-IT" sz="2000" b="1" dirty="0"/>
              <a:t> </a:t>
            </a:r>
            <a:r>
              <a:rPr lang="it-IT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Routine Care</a:t>
            </a:r>
          </a:p>
          <a:p>
            <a:pPr algn="ctr">
              <a:defRPr/>
            </a:pP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  <a:cs typeface="Arial" pitchFamily="34" charset="0"/>
              </a:rPr>
              <a:t>22 clusters</a:t>
            </a:r>
          </a:p>
          <a:p>
            <a:pPr algn="ctr">
              <a:defRPr/>
            </a:pP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  <a:cs typeface="Arial" pitchFamily="34" charset="0"/>
              </a:rPr>
              <a:t>(893 patients)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833343" y="4521200"/>
            <a:ext cx="3489325" cy="584200"/>
          </a:xfrm>
          <a:prstGeom prst="rect">
            <a:avLst/>
          </a:prstGeom>
          <a:solidFill>
            <a:schemeClr val="tx1">
              <a:lumMod val="1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ea typeface="MS PGothic" pitchFamily="34" charset="-128"/>
              </a:rPr>
              <a:t>Visits: Screening, Randomization,</a:t>
            </a:r>
          </a:p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ea typeface="MS PGothic" pitchFamily="34" charset="-128"/>
              </a:rPr>
              <a:t> 1, 6, and 12 months</a:t>
            </a:r>
            <a:endParaRPr lang="en-US" sz="1600" b="1" i="1" dirty="0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456754" y="1477233"/>
            <a:ext cx="8147694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1619 high-risk, stable patients with established CV disease  (prior CAD, prior stroke, or symptomatic PAD) from 40 Clusters (outpatient clinics from tertiary hospitals or primary care units) </a:t>
            </a:r>
            <a:endParaRPr lang="en-US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  <a:sym typeface="Symbol" pitchFamily="18" charset="2"/>
            </a:endParaRP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61219" y="5254168"/>
            <a:ext cx="8975277" cy="1538883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sz="2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Primary Endpoint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: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Adherence to antiplatelet therapy*, statins (any dose) and ACE inhibitors or ARBs at 12 months (all-or-none approach)</a:t>
            </a:r>
          </a:p>
          <a:p>
            <a:pPr algn="ctr">
              <a:defRPr/>
            </a:pPr>
            <a:endParaRPr lang="pt-BR" dirty="0">
              <a:solidFill>
                <a:schemeClr val="bg1"/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pt-BR" dirty="0">
                <a:solidFill>
                  <a:schemeClr val="bg1"/>
                </a:solidFill>
                <a:cs typeface="Arial" pitchFamily="34" charset="0"/>
              </a:rPr>
              <a:t>* DAPT </a:t>
            </a:r>
            <a:r>
              <a:rPr lang="pt-BR" dirty="0" err="1">
                <a:solidFill>
                  <a:schemeClr val="bg1"/>
                </a:solidFill>
                <a:cs typeface="Arial" pitchFamily="34" charset="0"/>
              </a:rPr>
              <a:t>if</a:t>
            </a:r>
            <a:r>
              <a:rPr lang="pt-BR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cs typeface="Arial" pitchFamily="34" charset="0"/>
              </a:rPr>
              <a:t>during</a:t>
            </a:r>
            <a:r>
              <a:rPr lang="pt-BR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cs typeface="Arial" pitchFamily="34" charset="0"/>
              </a:rPr>
              <a:t>the</a:t>
            </a:r>
            <a:r>
              <a:rPr lang="pt-BR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cs typeface="Arial" pitchFamily="34" charset="0"/>
              </a:rPr>
              <a:t>first</a:t>
            </a:r>
            <a:r>
              <a:rPr lang="pt-BR" dirty="0">
                <a:solidFill>
                  <a:schemeClr val="bg1"/>
                </a:solidFill>
                <a:cs typeface="Arial" pitchFamily="34" charset="0"/>
              </a:rPr>
              <a:t> 12 </a:t>
            </a:r>
            <a:r>
              <a:rPr lang="pt-BR" dirty="0" err="1">
                <a:solidFill>
                  <a:schemeClr val="bg1"/>
                </a:solidFill>
                <a:cs typeface="Arial" pitchFamily="34" charset="0"/>
              </a:rPr>
              <a:t>months</a:t>
            </a:r>
            <a:r>
              <a:rPr lang="pt-BR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cs typeface="Arial" pitchFamily="34" charset="0"/>
              </a:rPr>
              <a:t>post-ACS</a:t>
            </a:r>
            <a:r>
              <a:rPr lang="pt-BR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cs typeface="Arial" pitchFamily="34" charset="0"/>
              </a:rPr>
              <a:t>or</a:t>
            </a:r>
            <a:r>
              <a:rPr lang="pt-BR" dirty="0">
                <a:solidFill>
                  <a:schemeClr val="bg1"/>
                </a:solidFill>
                <a:cs typeface="Arial" pitchFamily="34" charset="0"/>
              </a:rPr>
              <a:t> post PCI </a:t>
            </a:r>
            <a:r>
              <a:rPr lang="pt-BR" dirty="0" err="1">
                <a:solidFill>
                  <a:schemeClr val="bg1"/>
                </a:solidFill>
                <a:cs typeface="Arial" pitchFamily="34" charset="0"/>
              </a:rPr>
              <a:t>with</a:t>
            </a:r>
            <a:r>
              <a:rPr lang="pt-BR" dirty="0">
                <a:solidFill>
                  <a:schemeClr val="bg1"/>
                </a:solidFill>
                <a:cs typeface="Arial" pitchFamily="34" charset="0"/>
              </a:rPr>
              <a:t> DES; single </a:t>
            </a:r>
            <a:r>
              <a:rPr lang="pt-BR" dirty="0" err="1">
                <a:solidFill>
                  <a:schemeClr val="bg1"/>
                </a:solidFill>
                <a:cs typeface="Arial" pitchFamily="34" charset="0"/>
              </a:rPr>
              <a:t>antiplatelet</a:t>
            </a:r>
            <a:r>
              <a:rPr lang="pt-BR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cs typeface="Arial" pitchFamily="34" charset="0"/>
              </a:rPr>
              <a:t>therapy</a:t>
            </a:r>
            <a:r>
              <a:rPr lang="pt-BR" dirty="0">
                <a:solidFill>
                  <a:schemeClr val="bg1"/>
                </a:solidFill>
                <a:cs typeface="Arial" pitchFamily="34" charset="0"/>
              </a:rPr>
              <a:t> for </a:t>
            </a:r>
            <a:r>
              <a:rPr lang="pt-BR" dirty="0" err="1">
                <a:solidFill>
                  <a:schemeClr val="bg1"/>
                </a:solidFill>
                <a:cs typeface="Arial" pitchFamily="34" charset="0"/>
              </a:rPr>
              <a:t>other</a:t>
            </a:r>
            <a:r>
              <a:rPr lang="pt-BR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cs typeface="Arial" pitchFamily="34" charset="0"/>
              </a:rPr>
              <a:t>patients</a:t>
            </a:r>
            <a:r>
              <a:rPr lang="pt-BR" dirty="0">
                <a:solidFill>
                  <a:schemeClr val="bg1"/>
                </a:solidFill>
                <a:cs typeface="Arial" pitchFamily="34" charset="0"/>
              </a:rPr>
              <a:t>  </a:t>
            </a:r>
            <a:endParaRPr 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</a:endParaRP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3703410" y="2709602"/>
            <a:ext cx="1749197" cy="120032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b="1" dirty="0">
                <a:solidFill>
                  <a:srgbClr val="002060"/>
                </a:solidFill>
                <a:ea typeface="MS PGothic" pitchFamily="34" charset="-128"/>
              </a:rPr>
              <a:t>CLUSTER</a:t>
            </a:r>
          </a:p>
          <a:p>
            <a:pPr algn="ctr">
              <a:defRPr/>
            </a:pPr>
            <a:r>
              <a:rPr lang="en-US" b="1" dirty="0">
                <a:solidFill>
                  <a:srgbClr val="002060"/>
                </a:solidFill>
                <a:ea typeface="MS PGothic" pitchFamily="34" charset="-128"/>
              </a:rPr>
              <a:t>RANDOMIZED</a:t>
            </a:r>
          </a:p>
          <a:p>
            <a:pPr algn="ctr">
              <a:defRPr/>
            </a:pPr>
            <a:r>
              <a:rPr lang="en-US" b="1" dirty="0">
                <a:solidFill>
                  <a:srgbClr val="002060"/>
                </a:solidFill>
                <a:ea typeface="MS PGothic" pitchFamily="34" charset="-128"/>
              </a:rPr>
              <a:t>(Concealed) </a:t>
            </a:r>
          </a:p>
          <a:p>
            <a:pPr algn="ctr">
              <a:defRPr/>
            </a:pPr>
            <a:endParaRPr lang="en-US" b="1" dirty="0">
              <a:solidFill>
                <a:srgbClr val="002060"/>
              </a:solidFill>
              <a:ea typeface="MS PGothic" pitchFamily="34" charset="-128"/>
            </a:endParaRPr>
          </a:p>
        </p:txBody>
      </p:sp>
      <p:cxnSp>
        <p:nvCxnSpPr>
          <p:cNvPr id="12" name="AutoShape 32"/>
          <p:cNvCxnSpPr>
            <a:cxnSpLocks noChangeShapeType="1"/>
            <a:stCxn id="8" idx="2"/>
            <a:endCxn id="4" idx="0"/>
          </p:cNvCxnSpPr>
          <p:nvPr/>
        </p:nvCxnSpPr>
        <p:spPr bwMode="auto">
          <a:xfrm rot="5400000">
            <a:off x="2975498" y="1059733"/>
            <a:ext cx="306607" cy="2803601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33"/>
          <p:cNvCxnSpPr>
            <a:cxnSpLocks noChangeShapeType="1"/>
          </p:cNvCxnSpPr>
          <p:nvPr/>
        </p:nvCxnSpPr>
        <p:spPr bwMode="auto">
          <a:xfrm rot="16200000" flipH="1">
            <a:off x="5946181" y="873282"/>
            <a:ext cx="121939" cy="3158332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36"/>
          <p:cNvCxnSpPr>
            <a:cxnSpLocks noChangeShapeType="1"/>
            <a:stCxn id="4" idx="2"/>
            <a:endCxn id="6" idx="0"/>
          </p:cNvCxnSpPr>
          <p:nvPr/>
        </p:nvCxnSpPr>
        <p:spPr bwMode="auto">
          <a:xfrm rot="16200000" flipH="1">
            <a:off x="2846869" y="2790062"/>
            <a:ext cx="611269" cy="2851006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37"/>
          <p:cNvCxnSpPr>
            <a:cxnSpLocks noChangeShapeType="1"/>
          </p:cNvCxnSpPr>
          <p:nvPr/>
        </p:nvCxnSpPr>
        <p:spPr bwMode="auto">
          <a:xfrm rot="5400000">
            <a:off x="5920228" y="2437681"/>
            <a:ext cx="428583" cy="3131301"/>
          </a:xfrm>
          <a:prstGeom prst="bentConnector2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39"/>
          <p:cNvCxnSpPr>
            <a:cxnSpLocks noChangeShapeType="1"/>
            <a:stCxn id="6" idx="2"/>
          </p:cNvCxnSpPr>
          <p:nvPr/>
        </p:nvCxnSpPr>
        <p:spPr bwMode="auto">
          <a:xfrm flipH="1">
            <a:off x="4573243" y="5105400"/>
            <a:ext cx="4763" cy="463550"/>
          </a:xfrm>
          <a:prstGeom prst="straightConnector1">
            <a:avLst/>
          </a:prstGeom>
          <a:noFill/>
          <a:ln w="127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ítulo 1"/>
          <p:cNvSpPr>
            <a:spLocks noGrp="1"/>
          </p:cNvSpPr>
          <p:nvPr>
            <p:ph type="title"/>
          </p:nvPr>
        </p:nvSpPr>
        <p:spPr>
          <a:xfrm>
            <a:off x="467544" y="155448"/>
            <a:ext cx="8208912" cy="1252728"/>
          </a:xfrm>
        </p:spPr>
        <p:txBody>
          <a:bodyPr/>
          <a:lstStyle/>
          <a:p>
            <a:pPr algn="ctr"/>
            <a:r>
              <a:rPr lang="pt-BR" dirty="0" err="1"/>
              <a:t>Study</a:t>
            </a:r>
            <a:r>
              <a:rPr lang="pt-BR" dirty="0"/>
              <a:t> Flowchart</a:t>
            </a:r>
          </a:p>
        </p:txBody>
      </p:sp>
    </p:spTree>
    <p:extLst>
      <p:ext uri="{BB962C8B-B14F-4D97-AF65-F5344CB8AC3E}">
        <p14:creationId xmlns:p14="http://schemas.microsoft.com/office/powerpoint/2010/main" val="2180786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860032" y="1484784"/>
            <a:ext cx="4536504" cy="4625609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pt-B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Clinical</a:t>
            </a:r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Events</a:t>
            </a:r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Classification</a:t>
            </a:r>
            <a:endParaRPr lang="pt-B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18872" indent="0">
              <a:buNone/>
            </a:pPr>
            <a:r>
              <a:rPr lang="pt-BR" sz="1800" dirty="0">
                <a:latin typeface="Arial" pitchFamily="34" charset="0"/>
                <a:cs typeface="Arial" pitchFamily="34" charset="0"/>
              </a:rPr>
              <a:t>Pedro Barros</a:t>
            </a:r>
          </a:p>
          <a:p>
            <a:pPr marL="118872" indent="0">
              <a:buNone/>
            </a:pPr>
            <a:r>
              <a:rPr lang="pt-BR" sz="1800" dirty="0" err="1">
                <a:latin typeface="Arial" pitchFamily="34" charset="0"/>
                <a:cs typeface="Arial" pitchFamily="34" charset="0"/>
              </a:rPr>
              <a:t>Helio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 Penna Guimarães</a:t>
            </a:r>
          </a:p>
          <a:p>
            <a:pPr marL="118872" indent="0">
              <a:buNone/>
            </a:pPr>
            <a:endParaRPr lang="pt-BR" sz="1800" dirty="0">
              <a:latin typeface="Arial" pitchFamily="34" charset="0"/>
              <a:cs typeface="Arial" pitchFamily="34" charset="0"/>
            </a:endParaRPr>
          </a:p>
          <a:p>
            <a:pPr marL="118872" indent="0">
              <a:buNone/>
            </a:pPr>
            <a:r>
              <a:rPr lang="pt-BR" sz="1800" b="1" dirty="0" err="1">
                <a:latin typeface="Arial" pitchFamily="34" charset="0"/>
                <a:cs typeface="Arial" pitchFamily="34" charset="0"/>
              </a:rPr>
              <a:t>Sponsor</a:t>
            </a:r>
            <a:r>
              <a:rPr lang="pt-BR" sz="1800" b="1" dirty="0">
                <a:latin typeface="Arial" pitchFamily="34" charset="0"/>
                <a:cs typeface="Arial" pitchFamily="34" charset="0"/>
              </a:rPr>
              <a:t> (</a:t>
            </a:r>
            <a:r>
              <a:rPr lang="pt-BR" sz="1800" b="1" dirty="0" err="1">
                <a:latin typeface="Arial" pitchFamily="34" charset="0"/>
                <a:cs typeface="Arial" pitchFamily="34" charset="0"/>
              </a:rPr>
              <a:t>Amgen</a:t>
            </a:r>
            <a:r>
              <a:rPr lang="pt-BR" sz="1800" b="1" dirty="0">
                <a:latin typeface="Arial" pitchFamily="34" charset="0"/>
                <a:cs typeface="Arial" pitchFamily="34" charset="0"/>
              </a:rPr>
              <a:t>)*  </a:t>
            </a:r>
          </a:p>
          <a:p>
            <a:pPr marL="118872" indent="0">
              <a:buNone/>
            </a:pPr>
            <a:r>
              <a:rPr lang="pt-BR" sz="1800" dirty="0">
                <a:latin typeface="Arial" pitchFamily="34" charset="0"/>
                <a:cs typeface="Arial" pitchFamily="34" charset="0"/>
              </a:rPr>
              <a:t>Daniel Martinez</a:t>
            </a:r>
          </a:p>
          <a:p>
            <a:pPr marL="118872" indent="0">
              <a:buNone/>
            </a:pPr>
            <a:r>
              <a:rPr lang="pt-BR" sz="1800" dirty="0">
                <a:latin typeface="Arial" pitchFamily="34" charset="0"/>
                <a:cs typeface="Arial" pitchFamily="34" charset="0"/>
              </a:rPr>
              <a:t>Felipe Alves</a:t>
            </a:r>
          </a:p>
          <a:p>
            <a:pPr marL="118872" indent="0">
              <a:buNone/>
            </a:pPr>
            <a:r>
              <a:rPr lang="pt-BR" sz="1800" dirty="0">
                <a:latin typeface="Arial" pitchFamily="34" charset="0"/>
                <a:cs typeface="Arial" pitchFamily="34" charset="0"/>
              </a:rPr>
              <a:t>Monica Mathias</a:t>
            </a:r>
          </a:p>
          <a:p>
            <a:pPr marL="118872" indent="0">
              <a:buNone/>
            </a:pPr>
            <a:r>
              <a:rPr lang="pt-BR" sz="1800" dirty="0">
                <a:latin typeface="Arial" pitchFamily="34" charset="0"/>
                <a:cs typeface="Arial" pitchFamily="34" charset="0"/>
              </a:rPr>
              <a:t>Maristela Sampaio</a:t>
            </a:r>
          </a:p>
          <a:p>
            <a:pPr marL="118872" indent="0">
              <a:buNone/>
            </a:pPr>
            <a:endParaRPr lang="pt-BR" sz="1800" dirty="0">
              <a:latin typeface="Arial" pitchFamily="34" charset="0"/>
              <a:cs typeface="Arial" pitchFamily="34" charset="0"/>
            </a:endParaRPr>
          </a:p>
          <a:p>
            <a:pPr marL="118872" indent="0">
              <a:buNone/>
            </a:pPr>
            <a:r>
              <a:rPr lang="pt-BR" sz="1600" dirty="0">
                <a:latin typeface="Arial" pitchFamily="34" charset="0"/>
                <a:cs typeface="Arial" pitchFamily="34" charset="0"/>
              </a:rPr>
              <a:t>* </a:t>
            </a:r>
            <a:r>
              <a:rPr lang="pt-BR" sz="1600" dirty="0" err="1">
                <a:latin typeface="Arial" pitchFamily="34" charset="0"/>
                <a:cs typeface="Arial" pitchFamily="34" charset="0"/>
              </a:rPr>
              <a:t>Investigator-Initiated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600" dirty="0" err="1">
                <a:latin typeface="Arial" pitchFamily="34" charset="0"/>
                <a:cs typeface="Arial" pitchFamily="34" charset="0"/>
              </a:rPr>
              <a:t>Trial</a:t>
            </a:r>
            <a:endParaRPr lang="pt-BR" sz="1600" dirty="0">
              <a:latin typeface="Arial" pitchFamily="34" charset="0"/>
              <a:cs typeface="Arial" pitchFamily="34" charset="0"/>
            </a:endParaRPr>
          </a:p>
          <a:p>
            <a:pPr marL="118872" indent="0">
              <a:buNone/>
            </a:pPr>
            <a:endParaRPr lang="pt-BR" sz="1800" dirty="0">
              <a:latin typeface="Arial" pitchFamily="34" charset="0"/>
              <a:cs typeface="Arial" pitchFamily="34" charset="0"/>
            </a:endParaRPr>
          </a:p>
          <a:p>
            <a:pPr marL="118872" indent="0">
              <a:buNone/>
            </a:pP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err="1"/>
              <a:t>Trial</a:t>
            </a:r>
            <a:r>
              <a:rPr lang="pt-BR" dirty="0"/>
              <a:t> </a:t>
            </a:r>
            <a:r>
              <a:rPr lang="pt-BR" dirty="0" err="1"/>
              <a:t>Oversight</a:t>
            </a:r>
            <a:endParaRPr lang="pt-BR" dirty="0"/>
          </a:p>
        </p:txBody>
      </p:sp>
      <p:sp>
        <p:nvSpPr>
          <p:cNvPr id="4" name="Espaço Reservado para Conteúdo 1"/>
          <p:cNvSpPr txBox="1">
            <a:spLocks/>
          </p:cNvSpPr>
          <p:nvPr/>
        </p:nvSpPr>
        <p:spPr>
          <a:xfrm>
            <a:off x="-36512" y="1484784"/>
            <a:ext cx="4896544" cy="4625609"/>
          </a:xfrm>
          <a:prstGeom prst="rect">
            <a:avLst/>
          </a:prstGeom>
        </p:spPr>
        <p:txBody>
          <a:bodyPr vert="horz" lIns="54864" tIns="91440" rtlCol="0">
            <a:normAutofit fontScale="92500" lnSpcReduction="2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pt-B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Steering</a:t>
            </a:r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pt-B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Writing</a:t>
            </a:r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Committee</a:t>
            </a:r>
            <a:endParaRPr lang="pt-B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18872" indent="0">
              <a:buFont typeface="Wingdings 2"/>
              <a:buNone/>
            </a:pPr>
            <a:r>
              <a:rPr lang="pt-BR" sz="1800" dirty="0">
                <a:latin typeface="Arial" pitchFamily="34" charset="0"/>
                <a:cs typeface="Arial" pitchFamily="34" charset="0"/>
              </a:rPr>
              <a:t>Otavio Berwanger (</a:t>
            </a:r>
            <a:r>
              <a:rPr lang="pt-BR" sz="1800" dirty="0" err="1">
                <a:latin typeface="Arial" pitchFamily="34" charset="0"/>
                <a:cs typeface="Arial" pitchFamily="34" charset="0"/>
              </a:rPr>
              <a:t>Co-Chair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118872" indent="0">
              <a:buFont typeface="Wingdings 2"/>
              <a:buNone/>
            </a:pPr>
            <a:r>
              <a:rPr lang="pt-BR" sz="1800" dirty="0">
                <a:latin typeface="Arial" pitchFamily="34" charset="0"/>
                <a:cs typeface="Arial" pitchFamily="34" charset="0"/>
              </a:rPr>
              <a:t>M Julia </a:t>
            </a:r>
            <a:r>
              <a:rPr lang="pt-BR" sz="1800" dirty="0" err="1">
                <a:latin typeface="Arial" pitchFamily="34" charset="0"/>
                <a:cs typeface="Arial" pitchFamily="34" charset="0"/>
              </a:rPr>
              <a:t>Carrion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 (</a:t>
            </a:r>
            <a:r>
              <a:rPr lang="pt-BR" sz="1800" dirty="0" err="1">
                <a:latin typeface="Arial" pitchFamily="34" charset="0"/>
                <a:cs typeface="Arial" pitchFamily="34" charset="0"/>
              </a:rPr>
              <a:t>Co-Chair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118872" indent="0">
              <a:buFont typeface="Wingdings 2"/>
              <a:buNone/>
            </a:pPr>
            <a:r>
              <a:rPr lang="pt-BR" sz="1800" dirty="0">
                <a:latin typeface="Arial" pitchFamily="34" charset="0"/>
                <a:cs typeface="Arial" pitchFamily="34" charset="0"/>
              </a:rPr>
              <a:t>Airton Stein</a:t>
            </a:r>
          </a:p>
          <a:p>
            <a:pPr marL="118872" indent="0">
              <a:buFont typeface="Wingdings 2"/>
              <a:buNone/>
            </a:pPr>
            <a:r>
              <a:rPr lang="pt-BR" sz="1800" dirty="0">
                <a:latin typeface="Arial" pitchFamily="34" charset="0"/>
                <a:cs typeface="Arial" pitchFamily="34" charset="0"/>
              </a:rPr>
              <a:t>Francisco H Fonseca</a:t>
            </a:r>
          </a:p>
          <a:p>
            <a:pPr marL="118872" indent="0">
              <a:buFont typeface="Wingdings 2"/>
              <a:buNone/>
            </a:pPr>
            <a:r>
              <a:rPr lang="pt-BR" sz="1800" dirty="0">
                <a:latin typeface="Arial" pitchFamily="34" charset="0"/>
                <a:cs typeface="Arial" pitchFamily="34" charset="0"/>
              </a:rPr>
              <a:t>Maria C Izar</a:t>
            </a:r>
          </a:p>
          <a:p>
            <a:pPr marL="118872" indent="0">
              <a:buFont typeface="Wingdings 2"/>
              <a:buNone/>
            </a:pPr>
            <a:r>
              <a:rPr lang="pt-BR" sz="1800" dirty="0">
                <a:latin typeface="Arial" pitchFamily="34" charset="0"/>
                <a:cs typeface="Arial" pitchFamily="34" charset="0"/>
              </a:rPr>
              <a:t>Celso </a:t>
            </a:r>
            <a:r>
              <a:rPr lang="pt-BR" sz="1800" dirty="0" err="1">
                <a:latin typeface="Arial" pitchFamily="34" charset="0"/>
                <a:cs typeface="Arial" pitchFamily="34" charset="0"/>
              </a:rPr>
              <a:t>Amodeo</a:t>
            </a:r>
            <a:endParaRPr lang="pt-BR" sz="1800" dirty="0">
              <a:latin typeface="Arial" pitchFamily="34" charset="0"/>
              <a:cs typeface="Arial" pitchFamily="34" charset="0"/>
            </a:endParaRPr>
          </a:p>
          <a:p>
            <a:pPr marL="118872" indent="0">
              <a:buFont typeface="Wingdings 2"/>
              <a:buNone/>
            </a:pPr>
            <a:r>
              <a:rPr lang="pt-BR" sz="1800" dirty="0">
                <a:latin typeface="Arial" pitchFamily="34" charset="0"/>
                <a:cs typeface="Arial" pitchFamily="34" charset="0"/>
              </a:rPr>
              <a:t>Leopoldo Piegas</a:t>
            </a:r>
          </a:p>
          <a:p>
            <a:pPr marL="118872" indent="0">
              <a:buFont typeface="Wingdings 2"/>
              <a:buNone/>
            </a:pPr>
            <a:r>
              <a:rPr lang="pt-BR" sz="1800" dirty="0">
                <a:latin typeface="Arial" pitchFamily="34" charset="0"/>
                <a:cs typeface="Arial" pitchFamily="34" charset="0"/>
              </a:rPr>
              <a:t>Renato D Lopes</a:t>
            </a:r>
          </a:p>
          <a:p>
            <a:pPr marL="118872" indent="0">
              <a:buFont typeface="Wingdings 2"/>
              <a:buNone/>
            </a:pPr>
            <a:r>
              <a:rPr lang="pt-BR" sz="1800" dirty="0">
                <a:latin typeface="Arial" pitchFamily="34" charset="0"/>
                <a:cs typeface="Arial" pitchFamily="34" charset="0"/>
              </a:rPr>
              <a:t>Nilton Brandão da Silva</a:t>
            </a:r>
          </a:p>
          <a:p>
            <a:pPr marL="118872" indent="0">
              <a:buFont typeface="Wingdings 2"/>
              <a:buNone/>
            </a:pPr>
            <a:r>
              <a:rPr lang="pt-BR" sz="1800" dirty="0">
                <a:latin typeface="Arial" pitchFamily="34" charset="0"/>
                <a:cs typeface="Arial" pitchFamily="34" charset="0"/>
              </a:rPr>
              <a:t>Octavio M. Pontes-Neto</a:t>
            </a:r>
          </a:p>
          <a:p>
            <a:pPr marL="118872" indent="0">
              <a:buFont typeface="Wingdings 2"/>
              <a:buNone/>
            </a:pPr>
            <a:r>
              <a:rPr lang="pt-BR" sz="1800" dirty="0">
                <a:latin typeface="Arial" pitchFamily="34" charset="0"/>
                <a:cs typeface="Arial" pitchFamily="34" charset="0"/>
              </a:rPr>
              <a:t>J. Francisco K Saraiva</a:t>
            </a:r>
          </a:p>
          <a:p>
            <a:pPr marL="118872" indent="0">
              <a:buFont typeface="Wingdings 2"/>
              <a:buNone/>
            </a:pPr>
            <a:r>
              <a:rPr lang="pt-BR" sz="1800" dirty="0">
                <a:latin typeface="Arial" pitchFamily="34" charset="0"/>
                <a:cs typeface="Arial" pitchFamily="34" charset="0"/>
              </a:rPr>
              <a:t>Eduardo </a:t>
            </a:r>
            <a:r>
              <a:rPr lang="pt-BR" sz="1800" dirty="0" err="1">
                <a:latin typeface="Arial" pitchFamily="34" charset="0"/>
                <a:cs typeface="Arial" pitchFamily="34" charset="0"/>
              </a:rPr>
              <a:t>Ramaciotti</a:t>
            </a:r>
            <a:endParaRPr lang="pt-BR" sz="1800" dirty="0">
              <a:latin typeface="Arial" pitchFamily="34" charset="0"/>
              <a:cs typeface="Arial" pitchFamily="34" charset="0"/>
            </a:endParaRPr>
          </a:p>
          <a:p>
            <a:pPr marL="118872" indent="0">
              <a:buFont typeface="Wingdings 2"/>
              <a:buNone/>
            </a:pPr>
            <a:endParaRPr lang="pt-BR" sz="1800" dirty="0">
              <a:latin typeface="Arial" pitchFamily="34" charset="0"/>
              <a:cs typeface="Arial" pitchFamily="34" charset="0"/>
            </a:endParaRPr>
          </a:p>
          <a:p>
            <a:pPr marL="118872" indent="0">
              <a:buFont typeface="Wingdings 2"/>
              <a:buNone/>
            </a:pPr>
            <a:r>
              <a:rPr lang="pt-BR" sz="1800" b="1" dirty="0">
                <a:latin typeface="Arial" pitchFamily="34" charset="0"/>
                <a:cs typeface="Arial" pitchFamily="34" charset="0"/>
              </a:rPr>
              <a:t>Project Office (</a:t>
            </a:r>
            <a:r>
              <a:rPr lang="pt-BR" sz="1800" b="1" dirty="0" err="1">
                <a:latin typeface="Arial" pitchFamily="34" charset="0"/>
                <a:cs typeface="Arial" pitchFamily="34" charset="0"/>
              </a:rPr>
              <a:t>Research</a:t>
            </a:r>
            <a:r>
              <a:rPr lang="pt-BR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800" b="1" dirty="0" err="1">
                <a:latin typeface="Arial" pitchFamily="34" charset="0"/>
                <a:cs typeface="Arial" pitchFamily="34" charset="0"/>
              </a:rPr>
              <a:t>Institute</a:t>
            </a:r>
            <a:r>
              <a:rPr lang="pt-BR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800" b="1" dirty="0" err="1">
                <a:latin typeface="Arial" pitchFamily="34" charset="0"/>
                <a:cs typeface="Arial" pitchFamily="34" charset="0"/>
              </a:rPr>
              <a:t>HCor</a:t>
            </a:r>
            <a:r>
              <a:rPr lang="pt-BR" sz="1800" b="1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118872" indent="0">
              <a:buFont typeface="Wingdings 2"/>
              <a:buNone/>
            </a:pPr>
            <a:r>
              <a:rPr lang="pt-BR" sz="1800" dirty="0">
                <a:latin typeface="Arial" pitchFamily="34" charset="0"/>
                <a:cs typeface="Arial" pitchFamily="34" charset="0"/>
              </a:rPr>
              <a:t>Lucas Damiani</a:t>
            </a:r>
          </a:p>
          <a:p>
            <a:pPr marL="118872" indent="0">
              <a:buFont typeface="Wingdings 2"/>
              <a:buNone/>
            </a:pPr>
            <a:r>
              <a:rPr lang="pt-BR" sz="1800" dirty="0">
                <a:latin typeface="Arial" pitchFamily="34" charset="0"/>
                <a:cs typeface="Arial" pitchFamily="34" charset="0"/>
              </a:rPr>
              <a:t>Rafael M Soares</a:t>
            </a:r>
          </a:p>
          <a:p>
            <a:pPr marL="118872" indent="0">
              <a:buFont typeface="Wingdings 2"/>
              <a:buNone/>
            </a:pPr>
            <a:r>
              <a:rPr lang="pt-BR" sz="1800" dirty="0">
                <a:latin typeface="Arial" pitchFamily="34" charset="0"/>
                <a:cs typeface="Arial" pitchFamily="34" charset="0"/>
              </a:rPr>
              <a:t>Bruna Sampaio</a:t>
            </a:r>
          </a:p>
          <a:p>
            <a:pPr marL="118872" indent="0">
              <a:buFont typeface="Wingdings 2"/>
              <a:buNone/>
            </a:pPr>
            <a:r>
              <a:rPr lang="pt-BR" sz="1800" dirty="0">
                <a:latin typeface="Arial" pitchFamily="34" charset="0"/>
                <a:cs typeface="Arial" pitchFamily="34" charset="0"/>
              </a:rPr>
              <a:t>Nanci Valeis</a:t>
            </a:r>
          </a:p>
          <a:p>
            <a:pPr marL="118872" indent="0">
              <a:buFont typeface="Wingdings 2"/>
              <a:buNone/>
            </a:pPr>
            <a:r>
              <a:rPr lang="pt-BR" sz="1800" dirty="0">
                <a:latin typeface="Arial" pitchFamily="34" charset="0"/>
                <a:cs typeface="Arial" pitchFamily="34" charset="0"/>
              </a:rPr>
              <a:t>Juliana Yamashita</a:t>
            </a:r>
          </a:p>
          <a:p>
            <a:pPr marL="118872" indent="0">
              <a:buFont typeface="Wingdings 2"/>
              <a:buNone/>
            </a:pPr>
            <a:r>
              <a:rPr lang="pt-BR" sz="1800" dirty="0">
                <a:latin typeface="Arial" pitchFamily="34" charset="0"/>
                <a:cs typeface="Arial" pitchFamily="34" charset="0"/>
              </a:rPr>
              <a:t>Viviane Campos</a:t>
            </a:r>
          </a:p>
          <a:p>
            <a:pPr marL="118872" indent="0">
              <a:buFont typeface="Wingdings 2"/>
              <a:buNone/>
            </a:pPr>
            <a:endParaRPr lang="pt-BR" sz="1800" dirty="0">
              <a:latin typeface="Arial" pitchFamily="34" charset="0"/>
              <a:cs typeface="Arial" pitchFamily="34" charset="0"/>
            </a:endParaRPr>
          </a:p>
          <a:p>
            <a:pPr marL="118872" indent="0">
              <a:buFont typeface="Wingdings 2"/>
              <a:buNone/>
            </a:pP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450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67544" y="1539695"/>
            <a:ext cx="8229600" cy="4625609"/>
          </a:xfrm>
        </p:spPr>
        <p:txBody>
          <a:bodyPr>
            <a:noAutofit/>
          </a:bodyPr>
          <a:lstStyle/>
          <a:p>
            <a:pPr marL="457200" indent="-457200"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pt-B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Study</a:t>
            </a:r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Design: </a:t>
            </a:r>
            <a:r>
              <a:rPr lang="pt-BR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Pragmatic</a:t>
            </a:r>
            <a:r>
              <a:rPr lang="pt-B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Cluster </a:t>
            </a:r>
            <a:r>
              <a:rPr lang="pt-BR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Randomized</a:t>
            </a:r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Trial</a:t>
            </a:r>
            <a:endParaRPr lang="pt-B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§"/>
              <a:defRPr/>
            </a:pPr>
            <a:endParaRPr lang="pt-B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Bias control: 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concealed allocation, blinded adjudication of endpoints, ITT analysis </a:t>
            </a:r>
          </a:p>
          <a:p>
            <a:pPr marL="457200" indent="-457200">
              <a:buClr>
                <a:srgbClr val="0070C0"/>
              </a:buClr>
              <a:buFont typeface="Wingdings" pitchFamily="2" charset="2"/>
              <a:buChar char="§"/>
              <a:defRPr/>
            </a:pPr>
            <a:endParaRPr lang="en-US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Quality control: 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on-site monitoring + central statistical checking + e-CRF + central adjudication of eligibility criteria and endpoints</a:t>
            </a:r>
            <a:endParaRPr lang="pt-B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0070C0"/>
              </a:buClr>
              <a:buFont typeface="Wingdings" pitchFamily="2" charset="2"/>
              <a:buChar char="§"/>
              <a:defRPr/>
            </a:pPr>
            <a:endParaRPr lang="pt-B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0850" indent="-450850">
              <a:spcAft>
                <a:spcPts val="1200"/>
              </a:spcAft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Sample Size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1,619*  patients from 40  clusters in Brazil. Original sample size: 1600 patients/42 clusters – 90% power to detect a 20% absolute improvement, considering a baseline rate of 50% for the primary endpoint, ICC= 0.20, a two-tailed alpha of 5%.</a:t>
            </a:r>
          </a:p>
          <a:p>
            <a:pPr marL="450850" indent="-450850">
              <a:spcAft>
                <a:spcPts val="1200"/>
              </a:spcAft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Statistical Analysis: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Linear mixed effect logistic regression model- adjusted for baseline performance</a:t>
            </a:r>
            <a:endParaRPr lang="en-US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0070C0"/>
              </a:buClr>
              <a:buFont typeface="Wingdings" pitchFamily="2" charset="2"/>
              <a:buChar char="§"/>
              <a:defRPr/>
            </a:pP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1200"/>
              </a:spcAft>
              <a:buClr>
                <a:srgbClr val="0070C0"/>
              </a:buClr>
              <a:buFont typeface="Wingdings" pitchFamily="2" charset="2"/>
              <a:buChar char="§"/>
              <a:defRPr/>
            </a:pPr>
            <a:endParaRPr lang="pt-BR" sz="20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err="1"/>
              <a:t>Trial</a:t>
            </a:r>
            <a:r>
              <a:rPr lang="pt-BR" dirty="0"/>
              <a:t> Design</a:t>
            </a:r>
          </a:p>
        </p:txBody>
      </p:sp>
    </p:spTree>
    <p:extLst>
      <p:ext uri="{BB962C8B-B14F-4D97-AF65-F5344CB8AC3E}">
        <p14:creationId xmlns:p14="http://schemas.microsoft.com/office/powerpoint/2010/main" val="3433655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err="1"/>
              <a:t>Intervention</a:t>
            </a:r>
            <a:r>
              <a:rPr lang="pt-BR" dirty="0"/>
              <a:t> I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8"/>
          <a:stretch/>
        </p:blipFill>
        <p:spPr bwMode="auto">
          <a:xfrm>
            <a:off x="179512" y="1687152"/>
            <a:ext cx="2541672" cy="3384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-40924" y="5134569"/>
            <a:ext cx="298254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STEP 1</a:t>
            </a:r>
          </a:p>
          <a:p>
            <a:pPr algn="ctr"/>
            <a:r>
              <a:rPr lang="pt-BR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Case Manager </a:t>
            </a:r>
            <a:r>
              <a:rPr lang="pt-BR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Evaluation</a:t>
            </a:r>
            <a:r>
              <a:rPr lang="pt-BR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pt-BR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pt-BR" sz="1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Pre-Physician</a:t>
            </a:r>
            <a:r>
              <a:rPr lang="pt-BR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Visit</a:t>
            </a:r>
            <a:r>
              <a:rPr lang="pt-BR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90423"/>
            <a:ext cx="3728951" cy="3258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6084168" y="4919125"/>
            <a:ext cx="251491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STEP 3</a:t>
            </a:r>
          </a:p>
          <a:p>
            <a:pPr algn="ctr"/>
            <a:r>
              <a:rPr lang="pt-BR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Physician</a:t>
            </a:r>
            <a:r>
              <a:rPr lang="pt-BR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Visit</a:t>
            </a:r>
            <a:endParaRPr lang="pt-BR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1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pt-BR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Decision</a:t>
            </a:r>
            <a:r>
              <a:rPr lang="pt-BR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Support</a:t>
            </a:r>
            <a:r>
              <a:rPr lang="pt-BR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Tool</a:t>
            </a:r>
          </a:p>
          <a:p>
            <a:pPr algn="ctr"/>
            <a:r>
              <a:rPr lang="pt-BR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pt-BR" sz="1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Summary</a:t>
            </a:r>
            <a:r>
              <a:rPr lang="pt-BR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Guidelines</a:t>
            </a:r>
            <a:r>
              <a:rPr lang="pt-BR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2737200" y="4919125"/>
            <a:ext cx="2982543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STEP 2</a:t>
            </a:r>
          </a:p>
          <a:p>
            <a:pPr algn="ctr"/>
            <a:r>
              <a:rPr lang="pt-BR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Reminders</a:t>
            </a:r>
            <a:r>
              <a:rPr lang="pt-BR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pt-BR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Physician</a:t>
            </a:r>
            <a:r>
              <a:rPr lang="pt-BR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Propmting</a:t>
            </a:r>
            <a:endParaRPr lang="pt-BR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pt-BR" sz="1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Pre-Physician</a:t>
            </a:r>
            <a:r>
              <a:rPr lang="pt-BR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Visit</a:t>
            </a:r>
            <a:r>
              <a:rPr lang="pt-BR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132856"/>
            <a:ext cx="233447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643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err="1"/>
              <a:t>Intervention</a:t>
            </a:r>
            <a:r>
              <a:rPr lang="pt-BR" dirty="0"/>
              <a:t> II</a:t>
            </a:r>
          </a:p>
        </p:txBody>
      </p:sp>
      <p:sp>
        <p:nvSpPr>
          <p:cNvPr id="7" name="Retângulo 6"/>
          <p:cNvSpPr/>
          <p:nvPr/>
        </p:nvSpPr>
        <p:spPr>
          <a:xfrm>
            <a:off x="1539014" y="5374228"/>
            <a:ext cx="29642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Audit</a:t>
            </a:r>
            <a:r>
              <a:rPr lang="pt-BR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pt-BR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Feedback </a:t>
            </a:r>
            <a:r>
              <a:rPr lang="pt-BR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Reports</a:t>
            </a:r>
            <a:endParaRPr lang="pt-BR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pt-BR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Monthly</a:t>
            </a:r>
            <a:r>
              <a:rPr lang="pt-BR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pt-BR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62" y="1610361"/>
            <a:ext cx="2267744" cy="173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62" y="3350212"/>
            <a:ext cx="2350220" cy="16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6639970" y="5085184"/>
            <a:ext cx="24849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Patient</a:t>
            </a:r>
            <a:r>
              <a:rPr lang="pt-BR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Education</a:t>
            </a:r>
            <a:endParaRPr lang="pt-BR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pt-BR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Lifestyle</a:t>
            </a:r>
            <a:r>
              <a:rPr lang="pt-BR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modification</a:t>
            </a:r>
            <a:r>
              <a:rPr lang="pt-BR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pt-BR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1" name="Imagem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62246"/>
            <a:ext cx="3672408" cy="36669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8557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55576" y="1035639"/>
            <a:ext cx="8229600" cy="4625609"/>
          </a:xfrm>
        </p:spPr>
        <p:txBody>
          <a:bodyPr>
            <a:noAutofit/>
          </a:bodyPr>
          <a:lstStyle/>
          <a:p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Individual components of the primary endpoint.</a:t>
            </a:r>
          </a:p>
          <a:p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Percentage of eligible patients with LDL below 70mg/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dL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and below 50mg/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dL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Adherence to high dose statins in patients without contra-indications. </a:t>
            </a:r>
          </a:p>
          <a:p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Adherence to beta-blockers (post-MI patients)</a:t>
            </a:r>
          </a:p>
          <a:p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Combined endpoint of cardiovascular mortality, nonfatal MI, or nonfatal stroke (Adjudicated).</a:t>
            </a:r>
          </a:p>
          <a:p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Risk Factor control (HTN, DM, smoking cessation) 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err="1"/>
              <a:t>Secondary</a:t>
            </a:r>
            <a:r>
              <a:rPr lang="pt-BR" dirty="0"/>
              <a:t> </a:t>
            </a:r>
            <a:r>
              <a:rPr lang="pt-BR" dirty="0" err="1"/>
              <a:t>Endpoints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12 </a:t>
            </a:r>
            <a:r>
              <a:rPr lang="pt-BR" dirty="0" err="1"/>
              <a:t>months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88812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-344008"/>
            <a:ext cx="8229600" cy="1252728"/>
          </a:xfrm>
        </p:spPr>
        <p:txBody>
          <a:bodyPr/>
          <a:lstStyle/>
          <a:p>
            <a:pPr algn="ctr"/>
            <a:r>
              <a:rPr lang="pt-BR" dirty="0" err="1"/>
              <a:t>Patient</a:t>
            </a:r>
            <a:r>
              <a:rPr lang="pt-BR" dirty="0"/>
              <a:t> </a:t>
            </a:r>
            <a:r>
              <a:rPr lang="pt-BR" dirty="0" err="1"/>
              <a:t>Baseline</a:t>
            </a:r>
            <a:r>
              <a:rPr lang="pt-BR" dirty="0"/>
              <a:t> </a:t>
            </a:r>
            <a:r>
              <a:rPr lang="pt-BR" dirty="0" err="1"/>
              <a:t>Characteristics</a:t>
            </a:r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583453"/>
              </p:ext>
            </p:extLst>
          </p:nvPr>
        </p:nvGraphicFramePr>
        <p:xfrm>
          <a:off x="35496" y="1556792"/>
          <a:ext cx="8640961" cy="5276103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36976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16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16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563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Characteristics</a:t>
                      </a:r>
                      <a:endParaRPr lang="pt-BR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792" marR="11792" marT="1179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Intervention</a:t>
                      </a:r>
                      <a:endParaRPr lang="pt-BR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792" marR="11792" marT="11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</a:t>
                      </a:r>
                      <a:endParaRPr lang="pt-BR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792" marR="11792" marT="1179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31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(n=726)</a:t>
                      </a:r>
                      <a:endParaRPr lang="pt-BR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792" marR="11792" marT="1179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(n=893)</a:t>
                      </a:r>
                      <a:endParaRPr lang="pt-BR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792" marR="11792" marT="1179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Sex, male </a:t>
                      </a:r>
                      <a:endParaRPr lang="pt-BR" sz="2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7536" marR="27536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462 (63.6)</a:t>
                      </a:r>
                      <a:endParaRPr lang="pt-BR" sz="2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7536" marR="27536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567 (63.5)</a:t>
                      </a:r>
                      <a:endParaRPr lang="pt-BR" sz="2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7536" marR="27536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Age, mean (SD)</a:t>
                      </a:r>
                      <a:endParaRPr lang="pt-BR" sz="2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7536" marR="275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65.9 (10.4)</a:t>
                      </a:r>
                      <a:endParaRPr lang="pt-BR" sz="2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7536" marR="275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65.4 (10.7)</a:t>
                      </a:r>
                      <a:endParaRPr lang="pt-BR" sz="2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7536" marR="27536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Previous CAD </a:t>
                      </a:r>
                      <a:endParaRPr lang="pt-BR" sz="2000" b="1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7536" marR="275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612 (84.3)</a:t>
                      </a:r>
                      <a:endParaRPr lang="pt-BR" sz="2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7536" marR="275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715 (80.1)</a:t>
                      </a:r>
                      <a:endParaRPr lang="pt-BR" sz="2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7536" marR="27536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Previous MI</a:t>
                      </a:r>
                      <a:endParaRPr lang="pt-BR" sz="2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7536" marR="275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370 (51)</a:t>
                      </a:r>
                      <a:endParaRPr lang="pt-BR" sz="2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7536" marR="275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473 (53)</a:t>
                      </a:r>
                      <a:endParaRPr lang="pt-BR" sz="2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7536" marR="27536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Previous stroke or TIA </a:t>
                      </a:r>
                      <a:endParaRPr lang="pt-BR" sz="2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7536" marR="275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146 (20.1)</a:t>
                      </a:r>
                      <a:endParaRPr lang="pt-BR" sz="2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7536" marR="275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209 (23.4)</a:t>
                      </a:r>
                      <a:endParaRPr lang="pt-BR" sz="2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7536" marR="27536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Peripheral arterial disease </a:t>
                      </a:r>
                      <a:endParaRPr lang="pt-BR" sz="2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7536" marR="275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83 (11.4)</a:t>
                      </a:r>
                      <a:endParaRPr lang="pt-BR" sz="2000" b="1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7536" marR="275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114 (12.8)</a:t>
                      </a:r>
                      <a:endParaRPr lang="pt-BR" sz="2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7536" marR="27536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Hypertension</a:t>
                      </a:r>
                      <a:endParaRPr lang="pt-BR" sz="2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7536" marR="275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662 (91.2)</a:t>
                      </a:r>
                      <a:endParaRPr lang="pt-BR" sz="2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7536" marR="275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769 (86.1)</a:t>
                      </a:r>
                      <a:endParaRPr lang="pt-BR" sz="2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7536" marR="27536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Diabetes </a:t>
                      </a:r>
                      <a:endParaRPr lang="pt-BR" sz="2000" b="1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7536" marR="275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308 (42.4)</a:t>
                      </a:r>
                      <a:endParaRPr lang="pt-BR" sz="2000" b="1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7536" marR="275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316 (35.4)</a:t>
                      </a:r>
                      <a:endParaRPr lang="pt-BR" sz="2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7536" marR="27536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Dyslipidemia </a:t>
                      </a:r>
                      <a:endParaRPr lang="pt-BR" sz="2000" b="1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7536" marR="275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535 (73.7)</a:t>
                      </a:r>
                      <a:endParaRPr lang="pt-BR" sz="2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7536" marR="275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563 (63)</a:t>
                      </a:r>
                      <a:endParaRPr lang="pt-BR" sz="2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7536" marR="27536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Family history of CAD </a:t>
                      </a:r>
                      <a:endParaRPr lang="pt-BR" sz="2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7536" marR="275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272 (37.5)</a:t>
                      </a:r>
                      <a:endParaRPr lang="pt-BR" sz="2000" b="1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7536" marR="275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333 (37.3)</a:t>
                      </a:r>
                      <a:endParaRPr lang="pt-BR" sz="2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7536" marR="27536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Heart failure </a:t>
                      </a:r>
                      <a:endParaRPr lang="pt-BR" sz="2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7536" marR="275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110 (15.2)</a:t>
                      </a:r>
                      <a:endParaRPr lang="pt-BR" sz="2000" b="1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7536" marR="275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161 (18)</a:t>
                      </a:r>
                      <a:endParaRPr lang="pt-BR" sz="2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7536" marR="27536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Renal insufficiency </a:t>
                      </a:r>
                      <a:endParaRPr lang="pt-BR" sz="2000" b="1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7536" marR="275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 (3.6)</a:t>
                      </a:r>
                      <a:endParaRPr lang="pt-BR" sz="2000" b="1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7536" marR="275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 (2.7)</a:t>
                      </a:r>
                      <a:endParaRPr lang="pt-BR" sz="2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7536" marR="27536" marT="0" marB="0" anchor="ctr"/>
                </a:tc>
                <a:extLst>
                  <a:ext uri="{0D108BD9-81ED-4DB2-BD59-A6C34878D82A}">
                    <a16:rowId xmlns:a16="http://schemas.microsoft.com/office/drawing/2014/main" val="345165141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BMI &gt; 30 </a:t>
                      </a:r>
                      <a:endParaRPr lang="pt-BR" sz="2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7536" marR="275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231/725 (31.9)</a:t>
                      </a:r>
                      <a:endParaRPr lang="pt-BR" sz="2000" b="1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7536" marR="275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274/892 (30.7)</a:t>
                      </a:r>
                      <a:endParaRPr lang="pt-BR" sz="2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7536" marR="27536" marT="0" marB="0" anchor="ctr"/>
                </a:tc>
                <a:extLst>
                  <a:ext uri="{0D108BD9-81ED-4DB2-BD59-A6C34878D82A}">
                    <a16:rowId xmlns:a16="http://schemas.microsoft.com/office/drawing/2014/main" val="42504764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Current smoker </a:t>
                      </a:r>
                      <a:endParaRPr lang="pt-BR" sz="2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7536" marR="275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74 (10.2)</a:t>
                      </a:r>
                      <a:endParaRPr lang="pt-BR" sz="2000" b="1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7536" marR="275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108 (12.1)</a:t>
                      </a:r>
                      <a:endParaRPr lang="pt-BR" sz="2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7536" marR="27536" marT="0" marB="0" anchor="ctr"/>
                </a:tc>
                <a:extLst>
                  <a:ext uri="{0D108BD9-81ED-4DB2-BD59-A6C34878D82A}">
                    <a16:rowId xmlns:a16="http://schemas.microsoft.com/office/drawing/2014/main" val="405462994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endParaRPr lang="pt-BR" sz="16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267" marR="592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pt-BR" sz="16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267" marR="592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pt-BR" sz="16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267" marR="59267" marT="0" marB="0" anchor="ctr"/>
                </a:tc>
                <a:extLst>
                  <a:ext uri="{0D108BD9-81ED-4DB2-BD59-A6C34878D82A}">
                    <a16:rowId xmlns:a16="http://schemas.microsoft.com/office/drawing/2014/main" val="39687092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66200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Personalizada 6">
      <a:dk1>
        <a:srgbClr val="C2D4E3"/>
      </a:dk1>
      <a:lt1>
        <a:sysClr val="window" lastClr="FFFFFF"/>
      </a:lt1>
      <a:dk2>
        <a:srgbClr val="0F689F"/>
      </a:dk2>
      <a:lt2>
        <a:srgbClr val="A5A5A5"/>
      </a:lt2>
      <a:accent1>
        <a:srgbClr val="46ADED"/>
      </a:accent1>
      <a:accent2>
        <a:srgbClr val="2F6130"/>
      </a:accent2>
      <a:accent3>
        <a:srgbClr val="CF5A1B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0D151C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972</TotalTime>
  <Words>1709</Words>
  <Application>Microsoft Office PowerPoint</Application>
  <PresentationFormat>On-screen Show (4:3)</PresentationFormat>
  <Paragraphs>495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MS PGothic</vt:lpstr>
      <vt:lpstr>Arial</vt:lpstr>
      <vt:lpstr>Arial Narrow</vt:lpstr>
      <vt:lpstr>Calibri</vt:lpstr>
      <vt:lpstr>Corbel</vt:lpstr>
      <vt:lpstr>Symbol</vt:lpstr>
      <vt:lpstr>Times New Roman</vt:lpstr>
      <vt:lpstr>Wingdings</vt:lpstr>
      <vt:lpstr>Wingdings 2</vt:lpstr>
      <vt:lpstr>Wingdings 3</vt:lpstr>
      <vt:lpstr>Módulo</vt:lpstr>
      <vt:lpstr>Effects of a Multifaceted Intervention to Narrow the Evidence-Based Gap in the Treatment of Patients at High Cardiovascular Risk: The BRIDGE-Cardiovascular Prevention Cluster Randomized Trial</vt:lpstr>
      <vt:lpstr>Background and Rationale</vt:lpstr>
      <vt:lpstr>Study Flowchart</vt:lpstr>
      <vt:lpstr>Trial Oversight</vt:lpstr>
      <vt:lpstr>Trial Design</vt:lpstr>
      <vt:lpstr>Intervention I</vt:lpstr>
      <vt:lpstr>Intervention II</vt:lpstr>
      <vt:lpstr>Secondary Endpoints at 12 months</vt:lpstr>
      <vt:lpstr>Patient Baseline Characteristics</vt:lpstr>
      <vt:lpstr>Cluster Baseline Characteristics</vt:lpstr>
      <vt:lpstr>Primary Endpoint</vt:lpstr>
      <vt:lpstr>Primary Endpoint</vt:lpstr>
      <vt:lpstr>Secondary Endpoints</vt:lpstr>
      <vt:lpstr>PowerPoint Presentation</vt:lpstr>
      <vt:lpstr>PowerPoint Presentation</vt:lpstr>
      <vt:lpstr>Clinical Events - MACE</vt:lpstr>
      <vt:lpstr>Subgroup Analysis</vt:lpstr>
      <vt:lpstr>Conclusions</vt:lpstr>
    </vt:vector>
  </TitlesOfParts>
  <Company>Hopistal Albert Einstein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Background and Rationale</dc:title>
  <dc:creator>Otavio Berwanger da Silva</dc:creator>
  <cp:lastModifiedBy>Marissa Alanis</cp:lastModifiedBy>
  <cp:revision>106</cp:revision>
  <dcterms:created xsi:type="dcterms:W3CDTF">2018-10-24T13:18:14Z</dcterms:created>
  <dcterms:modified xsi:type="dcterms:W3CDTF">2018-11-10T18:00:27Z</dcterms:modified>
</cp:coreProperties>
</file>